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sldIdLst>
    <p:sldId id="256" r:id="rId3"/>
    <p:sldId id="325" r:id="rId4"/>
    <p:sldId id="329" r:id="rId5"/>
    <p:sldId id="326" r:id="rId6"/>
    <p:sldId id="328" r:id="rId7"/>
    <p:sldId id="285" r:id="rId8"/>
    <p:sldId id="269" r:id="rId9"/>
    <p:sldId id="257" r:id="rId10"/>
    <p:sldId id="284" r:id="rId11"/>
    <p:sldId id="327" r:id="rId12"/>
    <p:sldId id="258" r:id="rId13"/>
    <p:sldId id="264" r:id="rId14"/>
    <p:sldId id="283" r:id="rId15"/>
    <p:sldId id="297" r:id="rId16"/>
    <p:sldId id="294" r:id="rId17"/>
    <p:sldId id="299" r:id="rId18"/>
    <p:sldId id="330" r:id="rId19"/>
    <p:sldId id="308" r:id="rId20"/>
    <p:sldId id="307" r:id="rId21"/>
    <p:sldId id="309" r:id="rId22"/>
    <p:sldId id="310" r:id="rId23"/>
    <p:sldId id="311" r:id="rId24"/>
    <p:sldId id="312" r:id="rId25"/>
    <p:sldId id="313" r:id="rId26"/>
    <p:sldId id="314" r:id="rId27"/>
    <p:sldId id="31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FAD2EC-69BF-4D15-ACB7-A78779B9A374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0DE26A6-4DED-4950-A039-B66068898186}">
      <dgm:prSet phldrT="[Texto]"/>
      <dgm:spPr/>
      <dgm:t>
        <a:bodyPr/>
        <a:lstStyle/>
        <a:p>
          <a:r>
            <a:rPr lang="es-UY" dirty="0" err="1"/>
            <a:t>Problem</a:t>
          </a:r>
          <a:r>
            <a:rPr lang="es-UY" dirty="0"/>
            <a:t> </a:t>
          </a:r>
          <a:r>
            <a:rPr lang="es-UY" dirty="0" err="1"/>
            <a:t>solving</a:t>
          </a:r>
          <a:endParaRPr lang="es-ES" dirty="0"/>
        </a:p>
      </dgm:t>
    </dgm:pt>
    <dgm:pt modelId="{2B8F07EF-6DE0-4414-9E55-46621E5838B0}" type="parTrans" cxnId="{AA02C675-326E-4BFB-A6D1-F12E78D7C13C}">
      <dgm:prSet/>
      <dgm:spPr/>
      <dgm:t>
        <a:bodyPr/>
        <a:lstStyle/>
        <a:p>
          <a:endParaRPr lang="es-ES"/>
        </a:p>
      </dgm:t>
    </dgm:pt>
    <dgm:pt modelId="{F0500314-1AF6-42D6-9F99-D02A1A14FF45}" type="sibTrans" cxnId="{AA02C675-326E-4BFB-A6D1-F12E78D7C13C}">
      <dgm:prSet/>
      <dgm:spPr/>
      <dgm:t>
        <a:bodyPr/>
        <a:lstStyle/>
        <a:p>
          <a:endParaRPr lang="es-ES"/>
        </a:p>
      </dgm:t>
    </dgm:pt>
    <dgm:pt modelId="{E0B3FF18-F24D-4851-9718-55C5C772D540}">
      <dgm:prSet phldrT="[Texto]"/>
      <dgm:spPr/>
      <dgm:t>
        <a:bodyPr/>
        <a:lstStyle/>
        <a:p>
          <a:r>
            <a:rPr lang="es-UY" dirty="0"/>
            <a:t>SQL -</a:t>
          </a:r>
          <a:r>
            <a:rPr lang="es-UY" dirty="0" err="1"/>
            <a:t>Power</a:t>
          </a:r>
          <a:r>
            <a:rPr lang="es-UY" dirty="0"/>
            <a:t> </a:t>
          </a:r>
          <a:r>
            <a:rPr lang="es-UY" dirty="0" err="1"/>
            <a:t>Query</a:t>
          </a:r>
          <a:endParaRPr lang="es-ES" dirty="0"/>
        </a:p>
      </dgm:t>
    </dgm:pt>
    <dgm:pt modelId="{719F3B46-DD60-4363-BE90-9AB40284CE6B}" type="parTrans" cxnId="{22CCB775-CF2B-4B27-8A69-313D409FB6DD}">
      <dgm:prSet/>
      <dgm:spPr/>
      <dgm:t>
        <a:bodyPr/>
        <a:lstStyle/>
        <a:p>
          <a:endParaRPr lang="es-ES"/>
        </a:p>
      </dgm:t>
    </dgm:pt>
    <dgm:pt modelId="{C7638B4C-829C-46D2-A52A-E93D76818C55}" type="sibTrans" cxnId="{22CCB775-CF2B-4B27-8A69-313D409FB6DD}">
      <dgm:prSet/>
      <dgm:spPr/>
      <dgm:t>
        <a:bodyPr/>
        <a:lstStyle/>
        <a:p>
          <a:endParaRPr lang="es-ES"/>
        </a:p>
      </dgm:t>
    </dgm:pt>
    <dgm:pt modelId="{26235840-5DBF-41F5-8933-8B61BB86A806}">
      <dgm:prSet phldrT="[Texto]"/>
      <dgm:spPr/>
      <dgm:t>
        <a:bodyPr/>
        <a:lstStyle/>
        <a:p>
          <a:r>
            <a:rPr lang="es-UY" dirty="0" err="1"/>
            <a:t>Power</a:t>
          </a:r>
          <a:r>
            <a:rPr lang="es-UY" dirty="0"/>
            <a:t> </a:t>
          </a:r>
          <a:r>
            <a:rPr lang="es-UY" dirty="0" err="1"/>
            <a:t>Query</a:t>
          </a:r>
          <a:r>
            <a:rPr lang="es-UY" dirty="0"/>
            <a:t> – </a:t>
          </a:r>
          <a:r>
            <a:rPr lang="es-UY" dirty="0" err="1"/>
            <a:t>Pivot</a:t>
          </a:r>
          <a:endParaRPr lang="es-UY" dirty="0"/>
        </a:p>
      </dgm:t>
    </dgm:pt>
    <dgm:pt modelId="{5C17B185-26C3-4916-9F93-769277652728}" type="parTrans" cxnId="{861218A5-9AD7-4559-BE7B-81AB20821F12}">
      <dgm:prSet/>
      <dgm:spPr/>
      <dgm:t>
        <a:bodyPr/>
        <a:lstStyle/>
        <a:p>
          <a:endParaRPr lang="es-ES"/>
        </a:p>
      </dgm:t>
    </dgm:pt>
    <dgm:pt modelId="{D5A0F337-8D81-456F-974D-92855300E7B5}" type="sibTrans" cxnId="{861218A5-9AD7-4559-BE7B-81AB20821F12}">
      <dgm:prSet/>
      <dgm:spPr/>
      <dgm:t>
        <a:bodyPr/>
        <a:lstStyle/>
        <a:p>
          <a:endParaRPr lang="es-ES"/>
        </a:p>
      </dgm:t>
    </dgm:pt>
    <dgm:pt modelId="{398C7E65-45BF-4CE1-9442-8E6661F6185A}">
      <dgm:prSet phldrT="[Texto]"/>
      <dgm:spPr/>
      <dgm:t>
        <a:bodyPr/>
        <a:lstStyle/>
        <a:p>
          <a:r>
            <a:rPr lang="es-UY" dirty="0"/>
            <a:t>Aplicar Técnicas de Análisis</a:t>
          </a:r>
          <a:endParaRPr lang="es-ES" dirty="0"/>
        </a:p>
      </dgm:t>
    </dgm:pt>
    <dgm:pt modelId="{C16F6428-C293-41B7-B938-C3CD70EE7E6A}" type="parTrans" cxnId="{B057D5BF-6DE6-4DC5-A216-888C304F377A}">
      <dgm:prSet/>
      <dgm:spPr/>
      <dgm:t>
        <a:bodyPr/>
        <a:lstStyle/>
        <a:p>
          <a:endParaRPr lang="es-ES"/>
        </a:p>
      </dgm:t>
    </dgm:pt>
    <dgm:pt modelId="{CAAC4B28-09AE-41EB-951A-496B1B2CB6B0}" type="sibTrans" cxnId="{B057D5BF-6DE6-4DC5-A216-888C304F377A}">
      <dgm:prSet/>
      <dgm:spPr/>
      <dgm:t>
        <a:bodyPr/>
        <a:lstStyle/>
        <a:p>
          <a:endParaRPr lang="es-ES"/>
        </a:p>
      </dgm:t>
    </dgm:pt>
    <dgm:pt modelId="{C95BF590-F9BB-4E6F-9017-376AF8A96673}">
      <dgm:prSet phldrT="[Texto]"/>
      <dgm:spPr/>
      <dgm:t>
        <a:bodyPr/>
        <a:lstStyle/>
        <a:p>
          <a:r>
            <a:rPr lang="es-UY" dirty="0"/>
            <a:t>Comunicar los resultados</a:t>
          </a:r>
          <a:endParaRPr lang="es-ES" dirty="0"/>
        </a:p>
      </dgm:t>
    </dgm:pt>
    <dgm:pt modelId="{CA8DFA7C-140C-4A9B-85C3-67F83CBF2655}" type="parTrans" cxnId="{B2DF5D70-3ACC-45CB-9490-754639DDB0C0}">
      <dgm:prSet/>
      <dgm:spPr/>
      <dgm:t>
        <a:bodyPr/>
        <a:lstStyle/>
        <a:p>
          <a:endParaRPr lang="es-ES"/>
        </a:p>
      </dgm:t>
    </dgm:pt>
    <dgm:pt modelId="{B4AEBF43-2CF7-47C6-956E-70CE78CCC859}" type="sibTrans" cxnId="{B2DF5D70-3ACC-45CB-9490-754639DDB0C0}">
      <dgm:prSet/>
      <dgm:spPr/>
      <dgm:t>
        <a:bodyPr/>
        <a:lstStyle/>
        <a:p>
          <a:endParaRPr lang="es-ES"/>
        </a:p>
      </dgm:t>
    </dgm:pt>
    <dgm:pt modelId="{D44B85BC-FF9A-4227-BE74-9D6EB434A7CA}">
      <dgm:prSet/>
      <dgm:spPr/>
      <dgm:t>
        <a:bodyPr/>
        <a:lstStyle/>
        <a:p>
          <a:r>
            <a:rPr lang="es-UY" dirty="0"/>
            <a:t>Extraer datos</a:t>
          </a:r>
          <a:endParaRPr lang="es-ES" dirty="0"/>
        </a:p>
      </dgm:t>
    </dgm:pt>
    <dgm:pt modelId="{AA0B17FE-38BA-4D93-BB1A-4592D2CEFD7C}" type="parTrans" cxnId="{B9890360-020A-4982-BFE9-14C8526C866B}">
      <dgm:prSet/>
      <dgm:spPr/>
      <dgm:t>
        <a:bodyPr/>
        <a:lstStyle/>
        <a:p>
          <a:endParaRPr lang="es-ES"/>
        </a:p>
      </dgm:t>
    </dgm:pt>
    <dgm:pt modelId="{A2678157-FC6A-4D04-8CFA-2FD7A2D4B2C6}" type="sibTrans" cxnId="{B9890360-020A-4982-BFE9-14C8526C866B}">
      <dgm:prSet/>
      <dgm:spPr/>
      <dgm:t>
        <a:bodyPr/>
        <a:lstStyle/>
        <a:p>
          <a:endParaRPr lang="es-ES"/>
        </a:p>
      </dgm:t>
    </dgm:pt>
    <dgm:pt modelId="{0ADC35E9-FDB7-46BE-9F30-C8DCA63753D6}">
      <dgm:prSet/>
      <dgm:spPr/>
      <dgm:t>
        <a:bodyPr/>
        <a:lstStyle/>
        <a:p>
          <a:r>
            <a:rPr lang="es-UY" dirty="0"/>
            <a:t>Transformar Información</a:t>
          </a:r>
          <a:endParaRPr lang="es-ES" dirty="0"/>
        </a:p>
      </dgm:t>
    </dgm:pt>
    <dgm:pt modelId="{1B4DFAF7-9A31-49E5-ABE8-1652AD023DC9}" type="parTrans" cxnId="{FB665054-0301-4E47-A452-2FE2EE4EAE90}">
      <dgm:prSet/>
      <dgm:spPr/>
      <dgm:t>
        <a:bodyPr/>
        <a:lstStyle/>
        <a:p>
          <a:endParaRPr lang="es-ES"/>
        </a:p>
      </dgm:t>
    </dgm:pt>
    <dgm:pt modelId="{80189A30-982E-417C-96A8-D6FF0B05D3CF}" type="sibTrans" cxnId="{FB665054-0301-4E47-A452-2FE2EE4EAE90}">
      <dgm:prSet/>
      <dgm:spPr/>
      <dgm:t>
        <a:bodyPr/>
        <a:lstStyle/>
        <a:p>
          <a:endParaRPr lang="es-ES"/>
        </a:p>
      </dgm:t>
    </dgm:pt>
    <dgm:pt modelId="{3A4D1852-07A1-491E-8A1A-701931B0AC33}">
      <dgm:prSet/>
      <dgm:spPr/>
      <dgm:t>
        <a:bodyPr/>
        <a:lstStyle/>
        <a:p>
          <a:r>
            <a:rPr lang="es-UY" dirty="0" err="1"/>
            <a:t>Power</a:t>
          </a:r>
          <a:r>
            <a:rPr lang="es-UY" dirty="0"/>
            <a:t> </a:t>
          </a:r>
          <a:r>
            <a:rPr lang="es-UY" dirty="0" err="1"/>
            <a:t>Maps</a:t>
          </a:r>
          <a:r>
            <a:rPr lang="es-UY" dirty="0"/>
            <a:t> – View -</a:t>
          </a:r>
          <a:endParaRPr lang="es-ES" dirty="0"/>
        </a:p>
      </dgm:t>
    </dgm:pt>
    <dgm:pt modelId="{9D0BEE4B-AD7D-443D-887C-5F53C414F36F}" type="parTrans" cxnId="{35050A91-B709-4A2E-A23A-CC5958CDBF69}">
      <dgm:prSet/>
      <dgm:spPr/>
      <dgm:t>
        <a:bodyPr/>
        <a:lstStyle/>
        <a:p>
          <a:endParaRPr lang="es-ES"/>
        </a:p>
      </dgm:t>
    </dgm:pt>
    <dgm:pt modelId="{0AB6E5F8-5474-46AF-8ADC-CC6F91B001EA}" type="sibTrans" cxnId="{35050A91-B709-4A2E-A23A-CC5958CDBF69}">
      <dgm:prSet/>
      <dgm:spPr/>
      <dgm:t>
        <a:bodyPr/>
        <a:lstStyle/>
        <a:p>
          <a:endParaRPr lang="es-ES"/>
        </a:p>
      </dgm:t>
    </dgm:pt>
    <dgm:pt modelId="{06EC420C-5B94-44F1-8231-1C041E81F220}" type="pres">
      <dgm:prSet presAssocID="{F9FAD2EC-69BF-4D15-ACB7-A78779B9A374}" presName="Name0" presStyleCnt="0">
        <dgm:presLayoutVars>
          <dgm:dir/>
          <dgm:animLvl val="lvl"/>
          <dgm:resizeHandles val="exact"/>
        </dgm:presLayoutVars>
      </dgm:prSet>
      <dgm:spPr/>
    </dgm:pt>
    <dgm:pt modelId="{AD3749CD-E146-427E-AD0D-381D252795D8}" type="pres">
      <dgm:prSet presAssocID="{F9FAD2EC-69BF-4D15-ACB7-A78779B9A374}" presName="dummy" presStyleCnt="0"/>
      <dgm:spPr/>
    </dgm:pt>
    <dgm:pt modelId="{EFCE7E22-1F6A-45F3-90D2-970D40A2625F}" type="pres">
      <dgm:prSet presAssocID="{F9FAD2EC-69BF-4D15-ACB7-A78779B9A374}" presName="linH" presStyleCnt="0"/>
      <dgm:spPr/>
    </dgm:pt>
    <dgm:pt modelId="{E165B781-5C64-46ED-8397-E0EACBF11BF9}" type="pres">
      <dgm:prSet presAssocID="{F9FAD2EC-69BF-4D15-ACB7-A78779B9A374}" presName="padding1" presStyleCnt="0"/>
      <dgm:spPr/>
    </dgm:pt>
    <dgm:pt modelId="{C302AD8E-70C9-4E36-8EDE-19B8C93BD37A}" type="pres">
      <dgm:prSet presAssocID="{50DE26A6-4DED-4950-A039-B66068898186}" presName="linV" presStyleCnt="0"/>
      <dgm:spPr/>
    </dgm:pt>
    <dgm:pt modelId="{82B1C79D-88D9-4EBF-AEB9-12715332CFC9}" type="pres">
      <dgm:prSet presAssocID="{50DE26A6-4DED-4950-A039-B66068898186}" presName="spVertical1" presStyleCnt="0"/>
      <dgm:spPr/>
    </dgm:pt>
    <dgm:pt modelId="{9D35B7E2-0E07-4845-9781-38692EE9669B}" type="pres">
      <dgm:prSet presAssocID="{50DE26A6-4DED-4950-A039-B66068898186}" presName="parTx" presStyleLbl="revTx" presStyleIdx="0" presStyleCnt="8">
        <dgm:presLayoutVars>
          <dgm:chMax val="0"/>
          <dgm:chPref val="0"/>
          <dgm:bulletEnabled val="1"/>
        </dgm:presLayoutVars>
      </dgm:prSet>
      <dgm:spPr/>
    </dgm:pt>
    <dgm:pt modelId="{E3DA2EB0-5F26-497B-8692-C37064B681FA}" type="pres">
      <dgm:prSet presAssocID="{50DE26A6-4DED-4950-A039-B66068898186}" presName="spVertical2" presStyleCnt="0"/>
      <dgm:spPr/>
    </dgm:pt>
    <dgm:pt modelId="{06B3B975-6656-44C9-BE7C-A1F3FDA107C5}" type="pres">
      <dgm:prSet presAssocID="{50DE26A6-4DED-4950-A039-B66068898186}" presName="spVertical3" presStyleCnt="0"/>
      <dgm:spPr/>
    </dgm:pt>
    <dgm:pt modelId="{DFB8B257-03E3-4E13-9995-9721C71E137E}" type="pres">
      <dgm:prSet presAssocID="{F0500314-1AF6-42D6-9F99-D02A1A14FF45}" presName="space" presStyleCnt="0"/>
      <dgm:spPr/>
    </dgm:pt>
    <dgm:pt modelId="{32F4EAA6-892C-40CA-85C1-36FE6CE272E3}" type="pres">
      <dgm:prSet presAssocID="{E0B3FF18-F24D-4851-9718-55C5C772D540}" presName="linV" presStyleCnt="0"/>
      <dgm:spPr/>
    </dgm:pt>
    <dgm:pt modelId="{A8E1A5E4-E0F7-4A41-8A08-7FF7E3E525B1}" type="pres">
      <dgm:prSet presAssocID="{E0B3FF18-F24D-4851-9718-55C5C772D540}" presName="spVertical1" presStyleCnt="0"/>
      <dgm:spPr/>
    </dgm:pt>
    <dgm:pt modelId="{8177A1AF-4ECB-48B7-967B-4E2077E8B5D7}" type="pres">
      <dgm:prSet presAssocID="{E0B3FF18-F24D-4851-9718-55C5C772D540}" presName="parTx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676E9B23-DFA4-412C-A79D-037329EE9512}" type="pres">
      <dgm:prSet presAssocID="{E0B3FF18-F24D-4851-9718-55C5C772D540}" presName="spVertical2" presStyleCnt="0"/>
      <dgm:spPr/>
    </dgm:pt>
    <dgm:pt modelId="{5F01BCDC-D0CF-46C2-A1C1-C97061AF1AD1}" type="pres">
      <dgm:prSet presAssocID="{E0B3FF18-F24D-4851-9718-55C5C772D540}" presName="spVertical3" presStyleCnt="0"/>
      <dgm:spPr/>
    </dgm:pt>
    <dgm:pt modelId="{2F31F160-54D6-45BE-BD2C-E7A10BE104E7}" type="pres">
      <dgm:prSet presAssocID="{E0B3FF18-F24D-4851-9718-55C5C772D540}" presName="desTx" presStyleLbl="revTx" presStyleIdx="2" presStyleCnt="8">
        <dgm:presLayoutVars>
          <dgm:bulletEnabled val="1"/>
        </dgm:presLayoutVars>
      </dgm:prSet>
      <dgm:spPr/>
    </dgm:pt>
    <dgm:pt modelId="{C245CB04-D926-4455-ADA8-D8DFE850C559}" type="pres">
      <dgm:prSet presAssocID="{C7638B4C-829C-46D2-A52A-E93D76818C55}" presName="space" presStyleCnt="0"/>
      <dgm:spPr/>
    </dgm:pt>
    <dgm:pt modelId="{0A3E7CEF-6E42-489E-A950-131DD8D480DF}" type="pres">
      <dgm:prSet presAssocID="{26235840-5DBF-41F5-8933-8B61BB86A806}" presName="linV" presStyleCnt="0"/>
      <dgm:spPr/>
    </dgm:pt>
    <dgm:pt modelId="{592B7801-E25B-4F06-BFAF-1235E51FE6FB}" type="pres">
      <dgm:prSet presAssocID="{26235840-5DBF-41F5-8933-8B61BB86A806}" presName="spVertical1" presStyleCnt="0"/>
      <dgm:spPr/>
    </dgm:pt>
    <dgm:pt modelId="{3DF2295D-D58A-455C-B57C-158A1525D422}" type="pres">
      <dgm:prSet presAssocID="{26235840-5DBF-41F5-8933-8B61BB86A806}" presName="parTx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F8C31B48-A92C-4E2E-9D0F-6874F802A8C1}" type="pres">
      <dgm:prSet presAssocID="{26235840-5DBF-41F5-8933-8B61BB86A806}" presName="spVertical2" presStyleCnt="0"/>
      <dgm:spPr/>
    </dgm:pt>
    <dgm:pt modelId="{F6E3B03D-4A72-4C0A-9CE0-C87C3D4A8EB6}" type="pres">
      <dgm:prSet presAssocID="{26235840-5DBF-41F5-8933-8B61BB86A806}" presName="spVertical3" presStyleCnt="0"/>
      <dgm:spPr/>
    </dgm:pt>
    <dgm:pt modelId="{9B37876B-3CB0-40E2-9E79-71DDB2F9D0EA}" type="pres">
      <dgm:prSet presAssocID="{26235840-5DBF-41F5-8933-8B61BB86A806}" presName="desTx" presStyleLbl="revTx" presStyleIdx="4" presStyleCnt="8">
        <dgm:presLayoutVars>
          <dgm:bulletEnabled val="1"/>
        </dgm:presLayoutVars>
      </dgm:prSet>
      <dgm:spPr/>
    </dgm:pt>
    <dgm:pt modelId="{69B26B27-B035-4C67-8411-BEEE4F7698C4}" type="pres">
      <dgm:prSet presAssocID="{D5A0F337-8D81-456F-974D-92855300E7B5}" presName="space" presStyleCnt="0"/>
      <dgm:spPr/>
    </dgm:pt>
    <dgm:pt modelId="{D5D3C7E8-8904-48A0-97D3-9DA231E427C5}" type="pres">
      <dgm:prSet presAssocID="{3A4D1852-07A1-491E-8A1A-701931B0AC33}" presName="linV" presStyleCnt="0"/>
      <dgm:spPr/>
    </dgm:pt>
    <dgm:pt modelId="{AE06996C-6E67-4C01-8FF5-35264224312C}" type="pres">
      <dgm:prSet presAssocID="{3A4D1852-07A1-491E-8A1A-701931B0AC33}" presName="spVertical1" presStyleCnt="0"/>
      <dgm:spPr/>
    </dgm:pt>
    <dgm:pt modelId="{88E3259E-BC09-4230-B943-CAA57367DDCA}" type="pres">
      <dgm:prSet presAssocID="{3A4D1852-07A1-491E-8A1A-701931B0AC33}" presName="parTx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A8B3B158-AAD8-4CA3-9CF4-35DA8B744ADB}" type="pres">
      <dgm:prSet presAssocID="{3A4D1852-07A1-491E-8A1A-701931B0AC33}" presName="spVertical2" presStyleCnt="0"/>
      <dgm:spPr/>
    </dgm:pt>
    <dgm:pt modelId="{3AA60B3B-87EC-44E6-8CC7-4EC27AF268F8}" type="pres">
      <dgm:prSet presAssocID="{3A4D1852-07A1-491E-8A1A-701931B0AC33}" presName="spVertical3" presStyleCnt="0"/>
      <dgm:spPr/>
    </dgm:pt>
    <dgm:pt modelId="{469DC733-CC9B-4416-A167-CEED7100B3F8}" type="pres">
      <dgm:prSet presAssocID="{3A4D1852-07A1-491E-8A1A-701931B0AC33}" presName="desTx" presStyleLbl="revTx" presStyleIdx="6" presStyleCnt="8">
        <dgm:presLayoutVars>
          <dgm:bulletEnabled val="1"/>
        </dgm:presLayoutVars>
      </dgm:prSet>
      <dgm:spPr/>
    </dgm:pt>
    <dgm:pt modelId="{572BB6AE-47C0-4A2B-8794-DCB1DDC74B80}" type="pres">
      <dgm:prSet presAssocID="{0AB6E5F8-5474-46AF-8ADC-CC6F91B001EA}" presName="space" presStyleCnt="0"/>
      <dgm:spPr/>
    </dgm:pt>
    <dgm:pt modelId="{C8BECD61-1194-4003-A778-2FC6D4B21231}" type="pres">
      <dgm:prSet presAssocID="{C95BF590-F9BB-4E6F-9017-376AF8A96673}" presName="linV" presStyleCnt="0"/>
      <dgm:spPr/>
    </dgm:pt>
    <dgm:pt modelId="{B62052A7-EC4B-449A-A954-A70B1B606869}" type="pres">
      <dgm:prSet presAssocID="{C95BF590-F9BB-4E6F-9017-376AF8A96673}" presName="spVertical1" presStyleCnt="0"/>
      <dgm:spPr/>
    </dgm:pt>
    <dgm:pt modelId="{281CF38B-D0F2-44AB-BC10-10A5EBD255C2}" type="pres">
      <dgm:prSet presAssocID="{C95BF590-F9BB-4E6F-9017-376AF8A96673}" presName="parTx" presStyleLbl="revTx" presStyleIdx="7" presStyleCnt="8">
        <dgm:presLayoutVars>
          <dgm:chMax val="0"/>
          <dgm:chPref val="0"/>
          <dgm:bulletEnabled val="1"/>
        </dgm:presLayoutVars>
      </dgm:prSet>
      <dgm:spPr/>
    </dgm:pt>
    <dgm:pt modelId="{9B629E45-6F9A-4203-A99A-1AE513517E66}" type="pres">
      <dgm:prSet presAssocID="{C95BF590-F9BB-4E6F-9017-376AF8A96673}" presName="spVertical2" presStyleCnt="0"/>
      <dgm:spPr/>
    </dgm:pt>
    <dgm:pt modelId="{EC97F4D5-C308-4525-9767-1C85D147EC61}" type="pres">
      <dgm:prSet presAssocID="{C95BF590-F9BB-4E6F-9017-376AF8A96673}" presName="spVertical3" presStyleCnt="0"/>
      <dgm:spPr/>
    </dgm:pt>
    <dgm:pt modelId="{70729030-B13F-4F9C-AFE9-0A0EAF1B936A}" type="pres">
      <dgm:prSet presAssocID="{F9FAD2EC-69BF-4D15-ACB7-A78779B9A374}" presName="padding2" presStyleCnt="0"/>
      <dgm:spPr/>
    </dgm:pt>
    <dgm:pt modelId="{5D06F047-5167-4972-8A7D-9B9FA1EB7684}" type="pres">
      <dgm:prSet presAssocID="{F9FAD2EC-69BF-4D15-ACB7-A78779B9A374}" presName="negArrow" presStyleCnt="0"/>
      <dgm:spPr/>
    </dgm:pt>
    <dgm:pt modelId="{068DDCAF-11A8-4E22-8524-35565DF4CC09}" type="pres">
      <dgm:prSet presAssocID="{F9FAD2EC-69BF-4D15-ACB7-A78779B9A374}" presName="backgroundArrow" presStyleLbl="node1" presStyleIdx="0" presStyleCnt="1"/>
      <dgm:spPr/>
    </dgm:pt>
  </dgm:ptLst>
  <dgm:cxnLst>
    <dgm:cxn modelId="{EAEE9212-FE8D-4202-9472-6BB6BBC7E004}" type="presOf" srcId="{3A4D1852-07A1-491E-8A1A-701931B0AC33}" destId="{88E3259E-BC09-4230-B943-CAA57367DDCA}" srcOrd="0" destOrd="0" presId="urn:microsoft.com/office/officeart/2005/8/layout/hProcess3"/>
    <dgm:cxn modelId="{6A444023-275E-419B-B155-38B1E6C7F5AF}" type="presOf" srcId="{E0B3FF18-F24D-4851-9718-55C5C772D540}" destId="{8177A1AF-4ECB-48B7-967B-4E2077E8B5D7}" srcOrd="0" destOrd="0" presId="urn:microsoft.com/office/officeart/2005/8/layout/hProcess3"/>
    <dgm:cxn modelId="{D271353D-FC20-4318-9F94-5251329934C9}" type="presOf" srcId="{26235840-5DBF-41F5-8933-8B61BB86A806}" destId="{3DF2295D-D58A-455C-B57C-158A1525D422}" srcOrd="0" destOrd="0" presId="urn:microsoft.com/office/officeart/2005/8/layout/hProcess3"/>
    <dgm:cxn modelId="{B9890360-020A-4982-BFE9-14C8526C866B}" srcId="{E0B3FF18-F24D-4851-9718-55C5C772D540}" destId="{D44B85BC-FF9A-4227-BE74-9D6EB434A7CA}" srcOrd="0" destOrd="0" parTransId="{AA0B17FE-38BA-4D93-BB1A-4592D2CEFD7C}" sibTransId="{A2678157-FC6A-4D04-8CFA-2FD7A2D4B2C6}"/>
    <dgm:cxn modelId="{DA70E560-1AE9-4B69-B853-2CF0E0AB42E4}" type="presOf" srcId="{D44B85BC-FF9A-4227-BE74-9D6EB434A7CA}" destId="{2F31F160-54D6-45BE-BD2C-E7A10BE104E7}" srcOrd="0" destOrd="0" presId="urn:microsoft.com/office/officeart/2005/8/layout/hProcess3"/>
    <dgm:cxn modelId="{B2DF5D70-3ACC-45CB-9490-754639DDB0C0}" srcId="{F9FAD2EC-69BF-4D15-ACB7-A78779B9A374}" destId="{C95BF590-F9BB-4E6F-9017-376AF8A96673}" srcOrd="4" destOrd="0" parTransId="{CA8DFA7C-140C-4A9B-85C3-67F83CBF2655}" sibTransId="{B4AEBF43-2CF7-47C6-956E-70CE78CCC859}"/>
    <dgm:cxn modelId="{26F58E52-C6D7-4576-A28B-12850526678D}" type="presOf" srcId="{50DE26A6-4DED-4950-A039-B66068898186}" destId="{9D35B7E2-0E07-4845-9781-38692EE9669B}" srcOrd="0" destOrd="0" presId="urn:microsoft.com/office/officeart/2005/8/layout/hProcess3"/>
    <dgm:cxn modelId="{FB665054-0301-4E47-A452-2FE2EE4EAE90}" srcId="{26235840-5DBF-41F5-8933-8B61BB86A806}" destId="{0ADC35E9-FDB7-46BE-9F30-C8DCA63753D6}" srcOrd="0" destOrd="0" parTransId="{1B4DFAF7-9A31-49E5-ABE8-1652AD023DC9}" sibTransId="{80189A30-982E-417C-96A8-D6FF0B05D3CF}"/>
    <dgm:cxn modelId="{22CCB775-CF2B-4B27-8A69-313D409FB6DD}" srcId="{F9FAD2EC-69BF-4D15-ACB7-A78779B9A374}" destId="{E0B3FF18-F24D-4851-9718-55C5C772D540}" srcOrd="1" destOrd="0" parTransId="{719F3B46-DD60-4363-BE90-9AB40284CE6B}" sibTransId="{C7638B4C-829C-46D2-A52A-E93D76818C55}"/>
    <dgm:cxn modelId="{AA02C675-326E-4BFB-A6D1-F12E78D7C13C}" srcId="{F9FAD2EC-69BF-4D15-ACB7-A78779B9A374}" destId="{50DE26A6-4DED-4950-A039-B66068898186}" srcOrd="0" destOrd="0" parTransId="{2B8F07EF-6DE0-4414-9E55-46621E5838B0}" sibTransId="{F0500314-1AF6-42D6-9F99-D02A1A14FF45}"/>
    <dgm:cxn modelId="{BCFD1C58-2B7E-406A-827F-1DD71DB18545}" type="presOf" srcId="{F9FAD2EC-69BF-4D15-ACB7-A78779B9A374}" destId="{06EC420C-5B94-44F1-8231-1C041E81F220}" srcOrd="0" destOrd="0" presId="urn:microsoft.com/office/officeart/2005/8/layout/hProcess3"/>
    <dgm:cxn modelId="{B0005A8D-7363-42BA-A432-69EAF36F5AED}" type="presOf" srcId="{0ADC35E9-FDB7-46BE-9F30-C8DCA63753D6}" destId="{9B37876B-3CB0-40E2-9E79-71DDB2F9D0EA}" srcOrd="0" destOrd="0" presId="urn:microsoft.com/office/officeart/2005/8/layout/hProcess3"/>
    <dgm:cxn modelId="{35050A91-B709-4A2E-A23A-CC5958CDBF69}" srcId="{F9FAD2EC-69BF-4D15-ACB7-A78779B9A374}" destId="{3A4D1852-07A1-491E-8A1A-701931B0AC33}" srcOrd="3" destOrd="0" parTransId="{9D0BEE4B-AD7D-443D-887C-5F53C414F36F}" sibTransId="{0AB6E5F8-5474-46AF-8ADC-CC6F91B001EA}"/>
    <dgm:cxn modelId="{861218A5-9AD7-4559-BE7B-81AB20821F12}" srcId="{F9FAD2EC-69BF-4D15-ACB7-A78779B9A374}" destId="{26235840-5DBF-41F5-8933-8B61BB86A806}" srcOrd="2" destOrd="0" parTransId="{5C17B185-26C3-4916-9F93-769277652728}" sibTransId="{D5A0F337-8D81-456F-974D-92855300E7B5}"/>
    <dgm:cxn modelId="{B057D5BF-6DE6-4DC5-A216-888C304F377A}" srcId="{3A4D1852-07A1-491E-8A1A-701931B0AC33}" destId="{398C7E65-45BF-4CE1-9442-8E6661F6185A}" srcOrd="0" destOrd="0" parTransId="{C16F6428-C293-41B7-B938-C3CD70EE7E6A}" sibTransId="{CAAC4B28-09AE-41EB-951A-496B1B2CB6B0}"/>
    <dgm:cxn modelId="{0CA2BAF3-E825-46AF-8978-2D9D181BB237}" type="presOf" srcId="{C95BF590-F9BB-4E6F-9017-376AF8A96673}" destId="{281CF38B-D0F2-44AB-BC10-10A5EBD255C2}" srcOrd="0" destOrd="0" presId="urn:microsoft.com/office/officeart/2005/8/layout/hProcess3"/>
    <dgm:cxn modelId="{1CA430FA-7E2C-413B-A764-7C1D6F1C4972}" type="presOf" srcId="{398C7E65-45BF-4CE1-9442-8E6661F6185A}" destId="{469DC733-CC9B-4416-A167-CEED7100B3F8}" srcOrd="0" destOrd="0" presId="urn:microsoft.com/office/officeart/2005/8/layout/hProcess3"/>
    <dgm:cxn modelId="{3C62853B-2D98-4D85-879E-E6B26C4F878A}" type="presParOf" srcId="{06EC420C-5B94-44F1-8231-1C041E81F220}" destId="{AD3749CD-E146-427E-AD0D-381D252795D8}" srcOrd="0" destOrd="0" presId="urn:microsoft.com/office/officeart/2005/8/layout/hProcess3"/>
    <dgm:cxn modelId="{E749B296-6D55-4283-9E07-1CDE5E3EF7B5}" type="presParOf" srcId="{06EC420C-5B94-44F1-8231-1C041E81F220}" destId="{EFCE7E22-1F6A-45F3-90D2-970D40A2625F}" srcOrd="1" destOrd="0" presId="urn:microsoft.com/office/officeart/2005/8/layout/hProcess3"/>
    <dgm:cxn modelId="{B7424495-51C8-4471-832D-1421C368940D}" type="presParOf" srcId="{EFCE7E22-1F6A-45F3-90D2-970D40A2625F}" destId="{E165B781-5C64-46ED-8397-E0EACBF11BF9}" srcOrd="0" destOrd="0" presId="urn:microsoft.com/office/officeart/2005/8/layout/hProcess3"/>
    <dgm:cxn modelId="{E9D3C8EC-EBB3-4F67-B6D4-60F7A3C3541B}" type="presParOf" srcId="{EFCE7E22-1F6A-45F3-90D2-970D40A2625F}" destId="{C302AD8E-70C9-4E36-8EDE-19B8C93BD37A}" srcOrd="1" destOrd="0" presId="urn:microsoft.com/office/officeart/2005/8/layout/hProcess3"/>
    <dgm:cxn modelId="{A678450F-1A6E-4B3C-98BB-544000F14A0B}" type="presParOf" srcId="{C302AD8E-70C9-4E36-8EDE-19B8C93BD37A}" destId="{82B1C79D-88D9-4EBF-AEB9-12715332CFC9}" srcOrd="0" destOrd="0" presId="urn:microsoft.com/office/officeart/2005/8/layout/hProcess3"/>
    <dgm:cxn modelId="{C7C39C71-4BE1-45E9-8A80-9AFC0FAB0EF6}" type="presParOf" srcId="{C302AD8E-70C9-4E36-8EDE-19B8C93BD37A}" destId="{9D35B7E2-0E07-4845-9781-38692EE9669B}" srcOrd="1" destOrd="0" presId="urn:microsoft.com/office/officeart/2005/8/layout/hProcess3"/>
    <dgm:cxn modelId="{4BE777CE-BEA4-465B-97A7-B51BEDE2F57B}" type="presParOf" srcId="{C302AD8E-70C9-4E36-8EDE-19B8C93BD37A}" destId="{E3DA2EB0-5F26-497B-8692-C37064B681FA}" srcOrd="2" destOrd="0" presId="urn:microsoft.com/office/officeart/2005/8/layout/hProcess3"/>
    <dgm:cxn modelId="{2357766A-A0F0-46A5-9097-2BB6DCF8ACA3}" type="presParOf" srcId="{C302AD8E-70C9-4E36-8EDE-19B8C93BD37A}" destId="{06B3B975-6656-44C9-BE7C-A1F3FDA107C5}" srcOrd="3" destOrd="0" presId="urn:microsoft.com/office/officeart/2005/8/layout/hProcess3"/>
    <dgm:cxn modelId="{5FC43C38-E31F-44D2-AF37-573FA78EAAC4}" type="presParOf" srcId="{EFCE7E22-1F6A-45F3-90D2-970D40A2625F}" destId="{DFB8B257-03E3-4E13-9995-9721C71E137E}" srcOrd="2" destOrd="0" presId="urn:microsoft.com/office/officeart/2005/8/layout/hProcess3"/>
    <dgm:cxn modelId="{6930A90E-BAA4-4E17-A791-1BB68E99A91E}" type="presParOf" srcId="{EFCE7E22-1F6A-45F3-90D2-970D40A2625F}" destId="{32F4EAA6-892C-40CA-85C1-36FE6CE272E3}" srcOrd="3" destOrd="0" presId="urn:microsoft.com/office/officeart/2005/8/layout/hProcess3"/>
    <dgm:cxn modelId="{06E08AE8-1CB6-4F49-BC49-52092AC37387}" type="presParOf" srcId="{32F4EAA6-892C-40CA-85C1-36FE6CE272E3}" destId="{A8E1A5E4-E0F7-4A41-8A08-7FF7E3E525B1}" srcOrd="0" destOrd="0" presId="urn:microsoft.com/office/officeart/2005/8/layout/hProcess3"/>
    <dgm:cxn modelId="{8B0022FC-7611-49F6-8898-B1EE2A814194}" type="presParOf" srcId="{32F4EAA6-892C-40CA-85C1-36FE6CE272E3}" destId="{8177A1AF-4ECB-48B7-967B-4E2077E8B5D7}" srcOrd="1" destOrd="0" presId="urn:microsoft.com/office/officeart/2005/8/layout/hProcess3"/>
    <dgm:cxn modelId="{71690C79-3FE4-4A6F-8243-536F4058E7B0}" type="presParOf" srcId="{32F4EAA6-892C-40CA-85C1-36FE6CE272E3}" destId="{676E9B23-DFA4-412C-A79D-037329EE9512}" srcOrd="2" destOrd="0" presId="urn:microsoft.com/office/officeart/2005/8/layout/hProcess3"/>
    <dgm:cxn modelId="{8EA14B98-6398-4CEA-B3AF-EE672E13D9D0}" type="presParOf" srcId="{32F4EAA6-892C-40CA-85C1-36FE6CE272E3}" destId="{5F01BCDC-D0CF-46C2-A1C1-C97061AF1AD1}" srcOrd="3" destOrd="0" presId="urn:microsoft.com/office/officeart/2005/8/layout/hProcess3"/>
    <dgm:cxn modelId="{96B3A4FA-A7E8-4679-9FE5-C74350D546B0}" type="presParOf" srcId="{32F4EAA6-892C-40CA-85C1-36FE6CE272E3}" destId="{2F31F160-54D6-45BE-BD2C-E7A10BE104E7}" srcOrd="4" destOrd="0" presId="urn:microsoft.com/office/officeart/2005/8/layout/hProcess3"/>
    <dgm:cxn modelId="{AD908D22-415F-429A-A001-84A3DDA1A5C9}" type="presParOf" srcId="{EFCE7E22-1F6A-45F3-90D2-970D40A2625F}" destId="{C245CB04-D926-4455-ADA8-D8DFE850C559}" srcOrd="4" destOrd="0" presId="urn:microsoft.com/office/officeart/2005/8/layout/hProcess3"/>
    <dgm:cxn modelId="{C0B40E03-D62D-4523-AEFA-4217BEFB35D7}" type="presParOf" srcId="{EFCE7E22-1F6A-45F3-90D2-970D40A2625F}" destId="{0A3E7CEF-6E42-489E-A950-131DD8D480DF}" srcOrd="5" destOrd="0" presId="urn:microsoft.com/office/officeart/2005/8/layout/hProcess3"/>
    <dgm:cxn modelId="{CA1B42E3-BBC0-4318-B882-0DC657200DBD}" type="presParOf" srcId="{0A3E7CEF-6E42-489E-A950-131DD8D480DF}" destId="{592B7801-E25B-4F06-BFAF-1235E51FE6FB}" srcOrd="0" destOrd="0" presId="urn:microsoft.com/office/officeart/2005/8/layout/hProcess3"/>
    <dgm:cxn modelId="{82A37C58-FC68-439B-B0FB-D65EAA463AAC}" type="presParOf" srcId="{0A3E7CEF-6E42-489E-A950-131DD8D480DF}" destId="{3DF2295D-D58A-455C-B57C-158A1525D422}" srcOrd="1" destOrd="0" presId="urn:microsoft.com/office/officeart/2005/8/layout/hProcess3"/>
    <dgm:cxn modelId="{B2B9C126-1077-4BED-8CBF-35D86622F41E}" type="presParOf" srcId="{0A3E7CEF-6E42-489E-A950-131DD8D480DF}" destId="{F8C31B48-A92C-4E2E-9D0F-6874F802A8C1}" srcOrd="2" destOrd="0" presId="urn:microsoft.com/office/officeart/2005/8/layout/hProcess3"/>
    <dgm:cxn modelId="{AF849BB3-CA52-4485-8E5D-759E5B130075}" type="presParOf" srcId="{0A3E7CEF-6E42-489E-A950-131DD8D480DF}" destId="{F6E3B03D-4A72-4C0A-9CE0-C87C3D4A8EB6}" srcOrd="3" destOrd="0" presId="urn:microsoft.com/office/officeart/2005/8/layout/hProcess3"/>
    <dgm:cxn modelId="{1893E7F3-D37A-4A93-A7C6-1F0B18B7C787}" type="presParOf" srcId="{0A3E7CEF-6E42-489E-A950-131DD8D480DF}" destId="{9B37876B-3CB0-40E2-9E79-71DDB2F9D0EA}" srcOrd="4" destOrd="0" presId="urn:microsoft.com/office/officeart/2005/8/layout/hProcess3"/>
    <dgm:cxn modelId="{2A68F354-87C8-49C9-B70E-5B6F8CA5964C}" type="presParOf" srcId="{EFCE7E22-1F6A-45F3-90D2-970D40A2625F}" destId="{69B26B27-B035-4C67-8411-BEEE4F7698C4}" srcOrd="6" destOrd="0" presId="urn:microsoft.com/office/officeart/2005/8/layout/hProcess3"/>
    <dgm:cxn modelId="{1596BC53-955A-403A-BF11-4B726BE96E87}" type="presParOf" srcId="{EFCE7E22-1F6A-45F3-90D2-970D40A2625F}" destId="{D5D3C7E8-8904-48A0-97D3-9DA231E427C5}" srcOrd="7" destOrd="0" presId="urn:microsoft.com/office/officeart/2005/8/layout/hProcess3"/>
    <dgm:cxn modelId="{7455F2FA-8C8B-4CD2-8DF8-75942DEF625A}" type="presParOf" srcId="{D5D3C7E8-8904-48A0-97D3-9DA231E427C5}" destId="{AE06996C-6E67-4C01-8FF5-35264224312C}" srcOrd="0" destOrd="0" presId="urn:microsoft.com/office/officeart/2005/8/layout/hProcess3"/>
    <dgm:cxn modelId="{C170CCFA-9CA4-4D89-8676-A4AE580F75BA}" type="presParOf" srcId="{D5D3C7E8-8904-48A0-97D3-9DA231E427C5}" destId="{88E3259E-BC09-4230-B943-CAA57367DDCA}" srcOrd="1" destOrd="0" presId="urn:microsoft.com/office/officeart/2005/8/layout/hProcess3"/>
    <dgm:cxn modelId="{4B994A3A-1F79-41FD-8275-45CF673ADD26}" type="presParOf" srcId="{D5D3C7E8-8904-48A0-97D3-9DA231E427C5}" destId="{A8B3B158-AAD8-4CA3-9CF4-35DA8B744ADB}" srcOrd="2" destOrd="0" presId="urn:microsoft.com/office/officeart/2005/8/layout/hProcess3"/>
    <dgm:cxn modelId="{1BF1A7CA-CF98-4746-80C7-C9616B291389}" type="presParOf" srcId="{D5D3C7E8-8904-48A0-97D3-9DA231E427C5}" destId="{3AA60B3B-87EC-44E6-8CC7-4EC27AF268F8}" srcOrd="3" destOrd="0" presId="urn:microsoft.com/office/officeart/2005/8/layout/hProcess3"/>
    <dgm:cxn modelId="{70DD313F-CEE6-4B9F-9D2F-AA0A488B7E1B}" type="presParOf" srcId="{D5D3C7E8-8904-48A0-97D3-9DA231E427C5}" destId="{469DC733-CC9B-4416-A167-CEED7100B3F8}" srcOrd="4" destOrd="0" presId="urn:microsoft.com/office/officeart/2005/8/layout/hProcess3"/>
    <dgm:cxn modelId="{C0E9A057-2C93-4CF8-99FB-CAB8913EFE7B}" type="presParOf" srcId="{EFCE7E22-1F6A-45F3-90D2-970D40A2625F}" destId="{572BB6AE-47C0-4A2B-8794-DCB1DDC74B80}" srcOrd="8" destOrd="0" presId="urn:microsoft.com/office/officeart/2005/8/layout/hProcess3"/>
    <dgm:cxn modelId="{4E0526D5-5223-41CA-B770-6F7DAE1C22B5}" type="presParOf" srcId="{EFCE7E22-1F6A-45F3-90D2-970D40A2625F}" destId="{C8BECD61-1194-4003-A778-2FC6D4B21231}" srcOrd="9" destOrd="0" presId="urn:microsoft.com/office/officeart/2005/8/layout/hProcess3"/>
    <dgm:cxn modelId="{4DB7D511-F369-4ADC-920F-9A027CA6026F}" type="presParOf" srcId="{C8BECD61-1194-4003-A778-2FC6D4B21231}" destId="{B62052A7-EC4B-449A-A954-A70B1B606869}" srcOrd="0" destOrd="0" presId="urn:microsoft.com/office/officeart/2005/8/layout/hProcess3"/>
    <dgm:cxn modelId="{4F6FF3F0-34BE-42B9-87EB-70A29F2336DF}" type="presParOf" srcId="{C8BECD61-1194-4003-A778-2FC6D4B21231}" destId="{281CF38B-D0F2-44AB-BC10-10A5EBD255C2}" srcOrd="1" destOrd="0" presId="urn:microsoft.com/office/officeart/2005/8/layout/hProcess3"/>
    <dgm:cxn modelId="{95F07700-2623-4734-B1B7-E125AF80F266}" type="presParOf" srcId="{C8BECD61-1194-4003-A778-2FC6D4B21231}" destId="{9B629E45-6F9A-4203-A99A-1AE513517E66}" srcOrd="2" destOrd="0" presId="urn:microsoft.com/office/officeart/2005/8/layout/hProcess3"/>
    <dgm:cxn modelId="{4844BDBF-E956-4812-81D9-352E1DEBFA59}" type="presParOf" srcId="{C8BECD61-1194-4003-A778-2FC6D4B21231}" destId="{EC97F4D5-C308-4525-9767-1C85D147EC61}" srcOrd="3" destOrd="0" presId="urn:microsoft.com/office/officeart/2005/8/layout/hProcess3"/>
    <dgm:cxn modelId="{83E28DA4-7935-4F0D-92EB-648548C602EA}" type="presParOf" srcId="{EFCE7E22-1F6A-45F3-90D2-970D40A2625F}" destId="{70729030-B13F-4F9C-AFE9-0A0EAF1B936A}" srcOrd="10" destOrd="0" presId="urn:microsoft.com/office/officeart/2005/8/layout/hProcess3"/>
    <dgm:cxn modelId="{B0CBC952-676E-44CB-85ED-B8AAF51922A8}" type="presParOf" srcId="{EFCE7E22-1F6A-45F3-90D2-970D40A2625F}" destId="{5D06F047-5167-4972-8A7D-9B9FA1EB7684}" srcOrd="11" destOrd="0" presId="urn:microsoft.com/office/officeart/2005/8/layout/hProcess3"/>
    <dgm:cxn modelId="{0E4B8106-682F-4C83-A28C-C313ECB1FA05}" type="presParOf" srcId="{EFCE7E22-1F6A-45F3-90D2-970D40A2625F}" destId="{068DDCAF-11A8-4E22-8524-35565DF4CC09}" srcOrd="12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DDCAF-11A8-4E22-8524-35565DF4CC09}">
      <dsp:nvSpPr>
        <dsp:cNvPr id="0" name=""/>
        <dsp:cNvSpPr/>
      </dsp:nvSpPr>
      <dsp:spPr>
        <a:xfrm>
          <a:off x="0" y="637390"/>
          <a:ext cx="8534400" cy="2644884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1CF38B-D0F2-44AB-BC10-10A5EBD255C2}">
      <dsp:nvSpPr>
        <dsp:cNvPr id="0" name=""/>
        <dsp:cNvSpPr/>
      </dsp:nvSpPr>
      <dsp:spPr>
        <a:xfrm>
          <a:off x="6474559" y="1298611"/>
          <a:ext cx="1206400" cy="1322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3360" rIns="0" bIns="21336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100" kern="1200" dirty="0"/>
            <a:t>Comunicar los resultados</a:t>
          </a:r>
          <a:endParaRPr lang="es-ES" sz="2100" kern="1200" dirty="0"/>
        </a:p>
      </dsp:txBody>
      <dsp:txXfrm>
        <a:off x="6474559" y="1298611"/>
        <a:ext cx="1206400" cy="1322442"/>
      </dsp:txXfrm>
    </dsp:sp>
    <dsp:sp modelId="{469DC733-CC9B-4416-A167-CEED7100B3F8}">
      <dsp:nvSpPr>
        <dsp:cNvPr id="0" name=""/>
        <dsp:cNvSpPr/>
      </dsp:nvSpPr>
      <dsp:spPr>
        <a:xfrm>
          <a:off x="5026878" y="2753297"/>
          <a:ext cx="1206400" cy="673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600" kern="1200" dirty="0"/>
            <a:t>Aplicar Técnicas de Análisis</a:t>
          </a:r>
          <a:endParaRPr lang="es-ES" sz="1600" kern="1200" dirty="0"/>
        </a:p>
      </dsp:txBody>
      <dsp:txXfrm>
        <a:off x="5026878" y="2753297"/>
        <a:ext cx="1206400" cy="673312"/>
      </dsp:txXfrm>
    </dsp:sp>
    <dsp:sp modelId="{88E3259E-BC09-4230-B943-CAA57367DDCA}">
      <dsp:nvSpPr>
        <dsp:cNvPr id="0" name=""/>
        <dsp:cNvSpPr/>
      </dsp:nvSpPr>
      <dsp:spPr>
        <a:xfrm>
          <a:off x="5026878" y="1298611"/>
          <a:ext cx="1206400" cy="1322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3360" rIns="0" bIns="21336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100" kern="1200" dirty="0" err="1"/>
            <a:t>Power</a:t>
          </a:r>
          <a:r>
            <a:rPr lang="es-UY" sz="2100" kern="1200" dirty="0"/>
            <a:t> </a:t>
          </a:r>
          <a:r>
            <a:rPr lang="es-UY" sz="2100" kern="1200" dirty="0" err="1"/>
            <a:t>Maps</a:t>
          </a:r>
          <a:r>
            <a:rPr lang="es-UY" sz="2100" kern="1200" dirty="0"/>
            <a:t> – View -</a:t>
          </a:r>
          <a:endParaRPr lang="es-ES" sz="2100" kern="1200" dirty="0"/>
        </a:p>
      </dsp:txBody>
      <dsp:txXfrm>
        <a:off x="5026878" y="1298611"/>
        <a:ext cx="1206400" cy="1322442"/>
      </dsp:txXfrm>
    </dsp:sp>
    <dsp:sp modelId="{9B37876B-3CB0-40E2-9E79-71DDB2F9D0EA}">
      <dsp:nvSpPr>
        <dsp:cNvPr id="0" name=""/>
        <dsp:cNvSpPr/>
      </dsp:nvSpPr>
      <dsp:spPr>
        <a:xfrm>
          <a:off x="3579197" y="2753297"/>
          <a:ext cx="1206400" cy="673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600" kern="1200" dirty="0"/>
            <a:t>Transformar Información</a:t>
          </a:r>
          <a:endParaRPr lang="es-ES" sz="1600" kern="1200" dirty="0"/>
        </a:p>
      </dsp:txBody>
      <dsp:txXfrm>
        <a:off x="3579197" y="2753297"/>
        <a:ext cx="1206400" cy="673312"/>
      </dsp:txXfrm>
    </dsp:sp>
    <dsp:sp modelId="{3DF2295D-D58A-455C-B57C-158A1525D422}">
      <dsp:nvSpPr>
        <dsp:cNvPr id="0" name=""/>
        <dsp:cNvSpPr/>
      </dsp:nvSpPr>
      <dsp:spPr>
        <a:xfrm>
          <a:off x="3579197" y="1298611"/>
          <a:ext cx="1206400" cy="1322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3360" rIns="0" bIns="21336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100" kern="1200" dirty="0" err="1"/>
            <a:t>Power</a:t>
          </a:r>
          <a:r>
            <a:rPr lang="es-UY" sz="2100" kern="1200" dirty="0"/>
            <a:t> </a:t>
          </a:r>
          <a:r>
            <a:rPr lang="es-UY" sz="2100" kern="1200" dirty="0" err="1"/>
            <a:t>Query</a:t>
          </a:r>
          <a:r>
            <a:rPr lang="es-UY" sz="2100" kern="1200" dirty="0"/>
            <a:t> – </a:t>
          </a:r>
          <a:r>
            <a:rPr lang="es-UY" sz="2100" kern="1200" dirty="0" err="1"/>
            <a:t>Pivot</a:t>
          </a:r>
          <a:endParaRPr lang="es-UY" sz="2100" kern="1200" dirty="0"/>
        </a:p>
      </dsp:txBody>
      <dsp:txXfrm>
        <a:off x="3579197" y="1298611"/>
        <a:ext cx="1206400" cy="1322442"/>
      </dsp:txXfrm>
    </dsp:sp>
    <dsp:sp modelId="{2F31F160-54D6-45BE-BD2C-E7A10BE104E7}">
      <dsp:nvSpPr>
        <dsp:cNvPr id="0" name=""/>
        <dsp:cNvSpPr/>
      </dsp:nvSpPr>
      <dsp:spPr>
        <a:xfrm>
          <a:off x="2131516" y="2753297"/>
          <a:ext cx="1206400" cy="673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600" kern="1200" dirty="0"/>
            <a:t>Extraer datos</a:t>
          </a:r>
          <a:endParaRPr lang="es-ES" sz="1600" kern="1200" dirty="0"/>
        </a:p>
      </dsp:txBody>
      <dsp:txXfrm>
        <a:off x="2131516" y="2753297"/>
        <a:ext cx="1206400" cy="673312"/>
      </dsp:txXfrm>
    </dsp:sp>
    <dsp:sp modelId="{8177A1AF-4ECB-48B7-967B-4E2077E8B5D7}">
      <dsp:nvSpPr>
        <dsp:cNvPr id="0" name=""/>
        <dsp:cNvSpPr/>
      </dsp:nvSpPr>
      <dsp:spPr>
        <a:xfrm>
          <a:off x="2131516" y="1298611"/>
          <a:ext cx="1206400" cy="1322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3360" rIns="0" bIns="21336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100" kern="1200" dirty="0"/>
            <a:t>SQL -</a:t>
          </a:r>
          <a:r>
            <a:rPr lang="es-UY" sz="2100" kern="1200" dirty="0" err="1"/>
            <a:t>Power</a:t>
          </a:r>
          <a:r>
            <a:rPr lang="es-UY" sz="2100" kern="1200" dirty="0"/>
            <a:t> </a:t>
          </a:r>
          <a:r>
            <a:rPr lang="es-UY" sz="2100" kern="1200" dirty="0" err="1"/>
            <a:t>Query</a:t>
          </a:r>
          <a:endParaRPr lang="es-ES" sz="2100" kern="1200" dirty="0"/>
        </a:p>
      </dsp:txBody>
      <dsp:txXfrm>
        <a:off x="2131516" y="1298611"/>
        <a:ext cx="1206400" cy="1322442"/>
      </dsp:txXfrm>
    </dsp:sp>
    <dsp:sp modelId="{9D35B7E2-0E07-4845-9781-38692EE9669B}">
      <dsp:nvSpPr>
        <dsp:cNvPr id="0" name=""/>
        <dsp:cNvSpPr/>
      </dsp:nvSpPr>
      <dsp:spPr>
        <a:xfrm>
          <a:off x="683835" y="1298611"/>
          <a:ext cx="1206400" cy="1322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3360" rIns="0" bIns="21336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100" kern="1200" dirty="0" err="1"/>
            <a:t>Problem</a:t>
          </a:r>
          <a:r>
            <a:rPr lang="es-UY" sz="2100" kern="1200" dirty="0"/>
            <a:t> </a:t>
          </a:r>
          <a:r>
            <a:rPr lang="es-UY" sz="2100" kern="1200" dirty="0" err="1"/>
            <a:t>solving</a:t>
          </a:r>
          <a:endParaRPr lang="es-ES" sz="2100" kern="1200" dirty="0"/>
        </a:p>
      </dsp:txBody>
      <dsp:txXfrm>
        <a:off x="683835" y="1298611"/>
        <a:ext cx="1206400" cy="1322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0875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E517A882-A044-4EB7-B7C6-6763B8E8F24C}" type="datetimeFigureOut">
              <a:rPr lang="es-UY" smtClean="0"/>
              <a:t>13/3/2020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6FACCC4E-520D-4555-AC9C-A4E980F4E2A9}" type="slidenum">
              <a:rPr lang="es-UY" smtClean="0"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62129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E517A882-A044-4EB7-B7C6-6763B8E8F24C}" type="datetimeFigureOut">
              <a:rPr lang="es-UY" smtClean="0"/>
              <a:t>13/3/2020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6FACCC4E-520D-4555-AC9C-A4E980F4E2A9}" type="slidenum">
              <a:rPr lang="es-UY" smtClean="0"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36810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714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517A882-A044-4EB7-B7C6-6763B8E8F24C}" type="datetimeFigureOut">
              <a:rPr lang="es-UY" smtClean="0"/>
              <a:t>13/3/2020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FACCC4E-520D-4555-AC9C-A4E980F4E2A9}" type="slidenum">
              <a:rPr lang="es-UY" smtClean="0"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871771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517A882-A044-4EB7-B7C6-6763B8E8F24C}" type="datetimeFigureOut">
              <a:rPr lang="es-UY" smtClean="0"/>
              <a:t>13/3/2020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FACCC4E-520D-4555-AC9C-A4E980F4E2A9}" type="slidenum">
              <a:rPr lang="es-UY" smtClean="0"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232847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517A882-A044-4EB7-B7C6-6763B8E8F24C}" type="datetimeFigureOut">
              <a:rPr lang="es-UY" smtClean="0"/>
              <a:t>13/3/2020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FACCC4E-520D-4555-AC9C-A4E980F4E2A9}" type="slidenum">
              <a:rPr lang="es-UY" smtClean="0"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905165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517A882-A044-4EB7-B7C6-6763B8E8F24C}" type="datetimeFigureOut">
              <a:rPr lang="es-UY" smtClean="0"/>
              <a:t>13/3/2020</a:t>
            </a:fld>
            <a:endParaRPr lang="es-U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U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FACCC4E-520D-4555-AC9C-A4E980F4E2A9}" type="slidenum">
              <a:rPr lang="es-UY" smtClean="0"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573115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517A882-A044-4EB7-B7C6-6763B8E8F24C}" type="datetimeFigureOut">
              <a:rPr lang="es-UY" smtClean="0"/>
              <a:t>13/3/2020</a:t>
            </a:fld>
            <a:endParaRPr lang="es-U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U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FACCC4E-520D-4555-AC9C-A4E980F4E2A9}" type="slidenum">
              <a:rPr lang="es-UY" smtClean="0"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066151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517A882-A044-4EB7-B7C6-6763B8E8F24C}" type="datetimeFigureOut">
              <a:rPr lang="es-UY" smtClean="0"/>
              <a:t>13/3/2020</a:t>
            </a:fld>
            <a:endParaRPr lang="es-U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U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FACCC4E-520D-4555-AC9C-A4E980F4E2A9}" type="slidenum">
              <a:rPr lang="es-UY" smtClean="0"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561363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517A882-A044-4EB7-B7C6-6763B8E8F24C}" type="datetimeFigureOut">
              <a:rPr lang="es-UY" smtClean="0"/>
              <a:t>13/3/2020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FACCC4E-520D-4555-AC9C-A4E980F4E2A9}" type="slidenum">
              <a:rPr lang="es-UY" smtClean="0"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065259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E517A882-A044-4EB7-B7C6-6763B8E8F24C}" type="datetimeFigureOut">
              <a:rPr lang="es-UY" smtClean="0"/>
              <a:t>13/3/2020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6FACCC4E-520D-4555-AC9C-A4E980F4E2A9}" type="slidenum">
              <a:rPr lang="es-UY" smtClean="0"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036357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517A882-A044-4EB7-B7C6-6763B8E8F24C}" type="datetimeFigureOut">
              <a:rPr lang="es-UY" smtClean="0"/>
              <a:t>13/3/2020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FACCC4E-520D-4555-AC9C-A4E980F4E2A9}" type="slidenum">
              <a:rPr lang="es-UY" smtClean="0"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157366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517A882-A044-4EB7-B7C6-6763B8E8F24C}" type="datetimeFigureOut">
              <a:rPr lang="es-UY" smtClean="0"/>
              <a:t>13/3/2020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FACCC4E-520D-4555-AC9C-A4E980F4E2A9}" type="slidenum">
              <a:rPr lang="es-UY" smtClean="0"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473105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517A882-A044-4EB7-B7C6-6763B8E8F24C}" type="datetimeFigureOut">
              <a:rPr lang="es-UY" smtClean="0"/>
              <a:t>13/3/2020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FACCC4E-520D-4555-AC9C-A4E980F4E2A9}" type="slidenum">
              <a:rPr lang="es-UY" smtClean="0"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797670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E517A882-A044-4EB7-B7C6-6763B8E8F24C}" type="datetimeFigureOut">
              <a:rPr lang="es-UY" smtClean="0"/>
              <a:t>13/3/2020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6FACCC4E-520D-4555-AC9C-A4E980F4E2A9}" type="slidenum">
              <a:rPr lang="es-UY" smtClean="0"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98875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E517A882-A044-4EB7-B7C6-6763B8E8F24C}" type="datetimeFigureOut">
              <a:rPr lang="es-UY" smtClean="0"/>
              <a:t>13/3/2020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6FACCC4E-520D-4555-AC9C-A4E980F4E2A9}" type="slidenum">
              <a:rPr lang="es-UY" smtClean="0"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70852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E517A882-A044-4EB7-B7C6-6763B8E8F24C}" type="datetimeFigureOut">
              <a:rPr lang="es-UY" smtClean="0"/>
              <a:t>13/3/2020</a:t>
            </a:fld>
            <a:endParaRPr lang="es-UY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UY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6FACCC4E-520D-4555-AC9C-A4E980F4E2A9}" type="slidenum">
              <a:rPr lang="es-UY" smtClean="0"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97203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E517A882-A044-4EB7-B7C6-6763B8E8F24C}" type="datetimeFigureOut">
              <a:rPr lang="es-UY" smtClean="0"/>
              <a:t>13/3/2020</a:t>
            </a:fld>
            <a:endParaRPr lang="es-U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U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6FACCC4E-520D-4555-AC9C-A4E980F4E2A9}" type="slidenum">
              <a:rPr lang="es-UY" smtClean="0"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080267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E517A882-A044-4EB7-B7C6-6763B8E8F24C}" type="datetimeFigureOut">
              <a:rPr lang="es-UY" smtClean="0"/>
              <a:t>13/3/2020</a:t>
            </a:fld>
            <a:endParaRPr lang="es-UY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6FACCC4E-520D-4555-AC9C-A4E980F4E2A9}" type="slidenum">
              <a:rPr lang="es-UY" smtClean="0"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044130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E517A882-A044-4EB7-B7C6-6763B8E8F24C}" type="datetimeFigureOut">
              <a:rPr lang="es-UY" smtClean="0"/>
              <a:t>13/3/2020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6FACCC4E-520D-4555-AC9C-A4E980F4E2A9}" type="slidenum">
              <a:rPr lang="es-UY" smtClean="0"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075022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E517A882-A044-4EB7-B7C6-6763B8E8F24C}" type="datetimeFigureOut">
              <a:rPr lang="es-UY" smtClean="0"/>
              <a:t>13/3/2020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6FACCC4E-520D-4555-AC9C-A4E980F4E2A9}" type="slidenum">
              <a:rPr lang="es-UY" smtClean="0"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62750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07"/>
          <a:stretch/>
        </p:blipFill>
        <p:spPr>
          <a:xfrm>
            <a:off x="0" y="6346826"/>
            <a:ext cx="9144000" cy="524970"/>
          </a:xfrm>
          <a:prstGeom prst="rect">
            <a:avLst/>
          </a:prstGeom>
        </p:spPr>
      </p:pic>
      <p:sp>
        <p:nvSpPr>
          <p:cNvPr id="14" name="CuadroTexto 13"/>
          <p:cNvSpPr txBox="1"/>
          <p:nvPr userDrawn="1"/>
        </p:nvSpPr>
        <p:spPr>
          <a:xfrm>
            <a:off x="5671329" y="6420753"/>
            <a:ext cx="2844023" cy="29238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UY" sz="1300" b="1" dirty="0">
                <a:solidFill>
                  <a:schemeClr val="tx1"/>
                </a:solidFill>
                <a:latin typeface="+mn-lt"/>
              </a:rPr>
              <a:t>corporativo@institutocpe.edu.uy</a:t>
            </a: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1"/>
          <a:stretch>
            <a:fillRect/>
          </a:stretch>
        </p:blipFill>
        <p:spPr bwMode="auto">
          <a:xfrm>
            <a:off x="13099" y="0"/>
            <a:ext cx="9130903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1130305"/>
            <a:ext cx="7886700" cy="1120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</a:t>
            </a:r>
            <a:endParaRPr lang="es-UY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2260605"/>
            <a:ext cx="7886700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UY" dirty="0"/>
          </a:p>
        </p:txBody>
      </p:sp>
      <p:pic>
        <p:nvPicPr>
          <p:cNvPr id="9" name="Imagen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60" y="6346830"/>
            <a:ext cx="358736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197" y="6369050"/>
            <a:ext cx="42172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arcador de número de diapositiva 11"/>
          <p:cNvSpPr txBox="1">
            <a:spLocks/>
          </p:cNvSpPr>
          <p:nvPr userDrawn="1"/>
        </p:nvSpPr>
        <p:spPr bwMode="auto">
          <a:xfrm>
            <a:off x="8412480" y="6369054"/>
            <a:ext cx="64262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s-UY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3A4D7A69-5118-4DFF-9589-0AF5E1F47F04}" type="slidenum">
              <a:rPr lang="es-ES" altLang="es-UY" sz="1300" b="1" smtClean="0">
                <a:solidFill>
                  <a:srgbClr val="E6E6C4"/>
                </a:solidFill>
              </a:rPr>
              <a:pPr/>
              <a:t>‹#›</a:t>
            </a:fld>
            <a:endParaRPr lang="es-ES" altLang="es-UY" sz="1300" b="1" dirty="0">
              <a:solidFill>
                <a:srgbClr val="E6E6C4"/>
              </a:solidFill>
            </a:endParaRPr>
          </a:p>
        </p:txBody>
      </p:sp>
      <p:sp>
        <p:nvSpPr>
          <p:cNvPr id="12" name="CuadroTexto 11"/>
          <p:cNvSpPr txBox="1"/>
          <p:nvPr userDrawn="1"/>
        </p:nvSpPr>
        <p:spPr>
          <a:xfrm>
            <a:off x="622425" y="6404836"/>
            <a:ext cx="2359900" cy="29238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UY" sz="1300" b="1" dirty="0">
                <a:solidFill>
                  <a:schemeClr val="tx1"/>
                </a:solidFill>
                <a:latin typeface="+mn-lt"/>
              </a:rPr>
              <a:t>2-908-20-59</a:t>
            </a:r>
          </a:p>
        </p:txBody>
      </p:sp>
      <p:sp>
        <p:nvSpPr>
          <p:cNvPr id="13" name="CuadroTexto 12"/>
          <p:cNvSpPr txBox="1"/>
          <p:nvPr userDrawn="1"/>
        </p:nvSpPr>
        <p:spPr>
          <a:xfrm>
            <a:off x="3037652" y="6420753"/>
            <a:ext cx="2059319" cy="29238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UY" sz="1300" b="1" dirty="0">
                <a:solidFill>
                  <a:schemeClr val="tx1"/>
                </a:solidFill>
                <a:latin typeface="+mn-lt"/>
              </a:rPr>
              <a:t>institutocpe.edu.uy</a:t>
            </a:r>
          </a:p>
        </p:txBody>
      </p:sp>
      <p:pic>
        <p:nvPicPr>
          <p:cNvPr id="15" name="Imagen 1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929" y="6384925"/>
            <a:ext cx="39707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66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72CBEDD-14F6-4A6A-AF38-DE4DC1B7078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1"/>
          <a:stretch>
            <a:fillRect/>
          </a:stretch>
        </p:blipFill>
        <p:spPr bwMode="auto">
          <a:xfrm>
            <a:off x="13099" y="0"/>
            <a:ext cx="9130903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8F7FFB4-E45A-4020-B175-9BF52BE3E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07"/>
          <a:stretch/>
        </p:blipFill>
        <p:spPr>
          <a:xfrm>
            <a:off x="0" y="6346826"/>
            <a:ext cx="9144000" cy="52497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DD479E64-B2B4-4E8D-985E-88777C29BDC6}"/>
              </a:ext>
            </a:extLst>
          </p:cNvPr>
          <p:cNvSpPr txBox="1"/>
          <p:nvPr userDrawn="1"/>
        </p:nvSpPr>
        <p:spPr>
          <a:xfrm>
            <a:off x="5671329" y="6420753"/>
            <a:ext cx="2844023" cy="29238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UY" sz="1300" b="1" dirty="0">
                <a:solidFill>
                  <a:schemeClr val="tx1"/>
                </a:solidFill>
                <a:latin typeface="+mn-lt"/>
              </a:rPr>
              <a:t>corporativo@institutocpe.edu.uy</a:t>
            </a:r>
          </a:p>
        </p:txBody>
      </p:sp>
      <p:pic>
        <p:nvPicPr>
          <p:cNvPr id="18" name="Imagen 2">
            <a:extLst>
              <a:ext uri="{FF2B5EF4-FFF2-40B4-BE49-F238E27FC236}">
                <a16:creationId xmlns:a16="http://schemas.microsoft.com/office/drawing/2014/main" id="{74E3945C-CD35-42D4-9593-AF4436BEC5F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60" y="6346830"/>
            <a:ext cx="358736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8">
            <a:extLst>
              <a:ext uri="{FF2B5EF4-FFF2-40B4-BE49-F238E27FC236}">
                <a16:creationId xmlns:a16="http://schemas.microsoft.com/office/drawing/2014/main" id="{4CFB2AE3-F370-4401-9E78-7A6CB916B0D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197" y="6369050"/>
            <a:ext cx="42172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Marcador de número de diapositiva 11">
            <a:extLst>
              <a:ext uri="{FF2B5EF4-FFF2-40B4-BE49-F238E27FC236}">
                <a16:creationId xmlns:a16="http://schemas.microsoft.com/office/drawing/2014/main" id="{A97754F2-FEB8-4291-A333-EF78EEC8DEB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412480" y="6369054"/>
            <a:ext cx="64262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s-UY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3A4D7A69-5118-4DFF-9589-0AF5E1F47F04}" type="slidenum">
              <a:rPr lang="es-ES" altLang="es-UY" sz="1300" b="1" smtClean="0">
                <a:solidFill>
                  <a:srgbClr val="E6E6C4"/>
                </a:solidFill>
              </a:rPr>
              <a:pPr/>
              <a:t>‹#›</a:t>
            </a:fld>
            <a:endParaRPr lang="es-ES" altLang="es-UY" sz="1300" b="1" dirty="0">
              <a:solidFill>
                <a:srgbClr val="E6E6C4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57CE18E-F3DA-4AE1-BE35-9916A6B85677}"/>
              </a:ext>
            </a:extLst>
          </p:cNvPr>
          <p:cNvSpPr txBox="1"/>
          <p:nvPr userDrawn="1"/>
        </p:nvSpPr>
        <p:spPr>
          <a:xfrm>
            <a:off x="622425" y="6404836"/>
            <a:ext cx="2359900" cy="29238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UY" sz="1300" b="1" dirty="0">
                <a:solidFill>
                  <a:schemeClr val="tx1"/>
                </a:solidFill>
                <a:latin typeface="+mn-lt"/>
              </a:rPr>
              <a:t>2-908-20-59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3592C58-3901-434F-B74C-BC2689E066DA}"/>
              </a:ext>
            </a:extLst>
          </p:cNvPr>
          <p:cNvSpPr txBox="1"/>
          <p:nvPr userDrawn="1"/>
        </p:nvSpPr>
        <p:spPr>
          <a:xfrm>
            <a:off x="3037652" y="6420753"/>
            <a:ext cx="2059319" cy="29238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UY" sz="1300" b="1" dirty="0">
                <a:solidFill>
                  <a:schemeClr val="tx1"/>
                </a:solidFill>
                <a:latin typeface="+mn-lt"/>
              </a:rPr>
              <a:t>institutocpe.edu.uy</a:t>
            </a:r>
          </a:p>
        </p:txBody>
      </p:sp>
      <p:pic>
        <p:nvPicPr>
          <p:cNvPr id="23" name="Imagen 17">
            <a:extLst>
              <a:ext uri="{FF2B5EF4-FFF2-40B4-BE49-F238E27FC236}">
                <a16:creationId xmlns:a16="http://schemas.microsoft.com/office/drawing/2014/main" id="{F85A264E-4553-4589-8438-BD936A989BB4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929" y="6384925"/>
            <a:ext cx="39707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67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_OOyJfszJXY" TargetMode="Externa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cstoc.com/docs/7486045/Next-Generation-Business-Analytics-Presentation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power bi">
            <a:extLst>
              <a:ext uri="{FF2B5EF4-FFF2-40B4-BE49-F238E27FC236}">
                <a16:creationId xmlns:a16="http://schemas.microsoft.com/office/drawing/2014/main" id="{FCBCF557-AFDF-4B90-B3A4-ED231E948B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3" t="11393" b="4303"/>
          <a:stretch/>
        </p:blipFill>
        <p:spPr bwMode="auto">
          <a:xfrm>
            <a:off x="639417" y="1952141"/>
            <a:ext cx="7818783" cy="433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9417" y="921957"/>
            <a:ext cx="7772400" cy="1030184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Power BI</a:t>
            </a:r>
          </a:p>
        </p:txBody>
      </p:sp>
    </p:spTree>
    <p:extLst>
      <p:ext uri="{BB962C8B-B14F-4D97-AF65-F5344CB8AC3E}">
        <p14:creationId xmlns:p14="http://schemas.microsoft.com/office/powerpoint/2010/main" val="211238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3">
            <a:extLst>
              <a:ext uri="{FF2B5EF4-FFF2-40B4-BE49-F238E27FC236}">
                <a16:creationId xmlns:a16="http://schemas.microsoft.com/office/drawing/2014/main" id="{4FE05D7D-FD4B-4460-9351-96BE4FCD14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4157918"/>
              </p:ext>
            </p:extLst>
          </p:nvPr>
        </p:nvGraphicFramePr>
        <p:xfrm>
          <a:off x="522632" y="2286098"/>
          <a:ext cx="8010384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4170">
                  <a:extLst>
                    <a:ext uri="{9D8B030D-6E8A-4147-A177-3AD203B41FA5}">
                      <a16:colId xmlns:a16="http://schemas.microsoft.com/office/drawing/2014/main" val="3249456296"/>
                    </a:ext>
                  </a:extLst>
                </a:gridCol>
                <a:gridCol w="4176214">
                  <a:extLst>
                    <a:ext uri="{9D8B030D-6E8A-4147-A177-3AD203B41FA5}">
                      <a16:colId xmlns:a16="http://schemas.microsoft.com/office/drawing/2014/main" val="18806128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UY" sz="1600"/>
                        <a:t>Reportes</a:t>
                      </a:r>
                      <a:endParaRPr lang="es-E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1600"/>
                        <a:t>Analytics</a:t>
                      </a:r>
                      <a:endParaRPr lang="es-E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52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UY" dirty="0"/>
                        <a:t>Indicadores fijos – corporativos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/>
                        <a:t>Indicadores para la ocasión, flexibles</a:t>
                      </a:r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925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UY"/>
                        <a:t>Tecnología relacional (Lenta)</a:t>
                      </a: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dirty="0"/>
                        <a:t>Tecnología ágil (in RAM o Big Data)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02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UY"/>
                        <a:t>Seguimiento a intervalos regulares (mensuales)</a:t>
                      </a: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/>
                        <a:t>Se realizan para una ocasión particular y eventualmente</a:t>
                      </a:r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194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UY"/>
                        <a:t>Difícil comparativa (Favorece</a:t>
                      </a:r>
                      <a:r>
                        <a:rPr lang="es-UY" baseline="0"/>
                        <a:t> la </a:t>
                      </a:r>
                      <a:r>
                        <a:rPr lang="es-UY"/>
                        <a:t>Tiranía de </a:t>
                      </a:r>
                      <a:r>
                        <a:rPr lang="es-UY" err="1"/>
                        <a:t>Excels</a:t>
                      </a:r>
                      <a:r>
                        <a:rPr lang="es-UY"/>
                        <a:t>)</a:t>
                      </a: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dirty="0"/>
                        <a:t>Están pensados para favorecer la comparativa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896060"/>
                  </a:ext>
                </a:extLst>
              </a:tr>
            </a:tbl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0E816078-C830-4DD4-B772-B74A76DA2350}"/>
              </a:ext>
            </a:extLst>
          </p:cNvPr>
          <p:cNvSpPr txBox="1">
            <a:spLocks/>
          </p:cNvSpPr>
          <p:nvPr/>
        </p:nvSpPr>
        <p:spPr>
          <a:xfrm>
            <a:off x="180000" y="1260000"/>
            <a:ext cx="6776721" cy="5953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UY" sz="4800" dirty="0"/>
              <a:t>¿</a:t>
            </a:r>
            <a:r>
              <a:rPr lang="es-UY" sz="4800" dirty="0" err="1"/>
              <a:t>Reporting</a:t>
            </a:r>
            <a:r>
              <a:rPr lang="es-UY" sz="4800" dirty="0"/>
              <a:t> o </a:t>
            </a:r>
            <a:r>
              <a:rPr lang="es-UY" sz="4800" dirty="0" err="1"/>
              <a:t>Analytics</a:t>
            </a:r>
            <a:r>
              <a:rPr lang="es-UY" sz="4800" dirty="0"/>
              <a:t>?</a:t>
            </a:r>
            <a:endParaRPr lang="en-US" sz="48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971788-0085-4667-9A85-E1914209CF0F}"/>
              </a:ext>
            </a:extLst>
          </p:cNvPr>
          <p:cNvSpPr txBox="1"/>
          <p:nvPr/>
        </p:nvSpPr>
        <p:spPr>
          <a:xfrm>
            <a:off x="861391" y="5009324"/>
            <a:ext cx="6917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dirty="0"/>
              <a:t>Crear visualizaciones en software analítico no es diseñar aplicaciones analíticas.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dirty="0"/>
              <a:t>Utilizar visualizaciones analíticas no es hacer </a:t>
            </a:r>
            <a:r>
              <a:rPr lang="es-UY" dirty="0" err="1"/>
              <a:t>analytics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975807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JCaCcdMnsyM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5" y="2125266"/>
            <a:ext cx="3627290" cy="196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owerbi.microsoft.com/mediahandler/blog/legacymedia/4645.dashboard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492" y="1223826"/>
            <a:ext cx="3878917" cy="233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pspowerbi.blob.core.windows.net/powerbi-prod-media/powerbi.microsoft.com/en-us/documentation/articles/powerbi-mobile-ipad-iphone-apps/20160621080950/pbi_ipad_iphonedevic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976" y="3611249"/>
            <a:ext cx="3418560" cy="220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2155" y="4092106"/>
            <a:ext cx="2878555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 BI </a:t>
            </a:r>
            <a:r>
              <a:rPr lang="en-US" dirty="0">
                <a:solidFill>
                  <a:schemeClr val="accent5"/>
                </a:solidFill>
              </a:rPr>
              <a:t>Desktop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 err="1"/>
              <a:t>Conectar</a:t>
            </a:r>
            <a:r>
              <a:rPr lang="en-US" sz="1350" dirty="0"/>
              <a:t> con las </a:t>
            </a:r>
            <a:r>
              <a:rPr lang="en-US" sz="1350" dirty="0" err="1"/>
              <a:t>fuentes</a:t>
            </a:r>
            <a:r>
              <a:rPr lang="en-US" sz="1350" dirty="0"/>
              <a:t> de </a:t>
            </a:r>
            <a:r>
              <a:rPr lang="en-US" sz="1350" dirty="0" err="1"/>
              <a:t>datos</a:t>
            </a:r>
            <a:endParaRPr lang="en-U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 err="1"/>
              <a:t>Modelizar</a:t>
            </a:r>
            <a:r>
              <a:rPr lang="en-US" sz="1350" dirty="0"/>
              <a:t>, </a:t>
            </a:r>
            <a:r>
              <a:rPr lang="en-US" sz="1350" dirty="0" err="1"/>
              <a:t>analizar</a:t>
            </a:r>
            <a:r>
              <a:rPr lang="en-US" sz="1350" dirty="0"/>
              <a:t> y </a:t>
            </a:r>
            <a:r>
              <a:rPr lang="en-US" sz="1350" dirty="0" err="1"/>
              <a:t>enriquecer</a:t>
            </a:r>
            <a:r>
              <a:rPr lang="en-US" sz="1350" dirty="0"/>
              <a:t> </a:t>
            </a:r>
          </a:p>
          <a:p>
            <a:endParaRPr lang="en-US" sz="1350" dirty="0">
              <a:solidFill>
                <a:schemeClr val="accent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8536" y="3645571"/>
            <a:ext cx="2096735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 BI </a:t>
            </a:r>
            <a:r>
              <a:rPr lang="en-US" dirty="0">
                <a:solidFill>
                  <a:schemeClr val="accent5"/>
                </a:solidFill>
              </a:rPr>
              <a:t>Service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 err="1"/>
              <a:t>Compartir</a:t>
            </a:r>
            <a:r>
              <a:rPr lang="en-US" sz="1350" dirty="0"/>
              <a:t> </a:t>
            </a:r>
            <a:r>
              <a:rPr lang="en-US" sz="1350" dirty="0" err="1"/>
              <a:t>información</a:t>
            </a:r>
            <a:endParaRPr lang="en-U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 err="1"/>
              <a:t>Conectar</a:t>
            </a:r>
            <a:r>
              <a:rPr lang="en-US" sz="1350" dirty="0"/>
              <a:t> con </a:t>
            </a:r>
            <a:r>
              <a:rPr lang="en-US" sz="1350" dirty="0" err="1"/>
              <a:t>otros</a:t>
            </a:r>
            <a:endParaRPr lang="en-US" sz="1350" dirty="0"/>
          </a:p>
          <a:p>
            <a:endParaRPr lang="en-US" sz="1350" dirty="0"/>
          </a:p>
        </p:txBody>
      </p:sp>
      <p:sp>
        <p:nvSpPr>
          <p:cNvPr id="11" name="TextBox 10"/>
          <p:cNvSpPr txBox="1"/>
          <p:nvPr/>
        </p:nvSpPr>
        <p:spPr>
          <a:xfrm>
            <a:off x="4494630" y="5680160"/>
            <a:ext cx="287855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 BI </a:t>
            </a:r>
            <a:r>
              <a:rPr lang="en-US" dirty="0">
                <a:solidFill>
                  <a:schemeClr val="accent5"/>
                </a:solidFill>
              </a:rPr>
              <a:t>Mobile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Ver </a:t>
            </a:r>
            <a:r>
              <a:rPr lang="en-US" sz="1350" dirty="0" err="1"/>
              <a:t>datos</a:t>
            </a:r>
            <a:r>
              <a:rPr lang="en-US" sz="1350" dirty="0"/>
              <a:t> </a:t>
            </a:r>
            <a:r>
              <a:rPr lang="en-US" sz="1350" dirty="0" err="1"/>
              <a:t>donde</a:t>
            </a:r>
            <a:r>
              <a:rPr lang="en-US" sz="1350" dirty="0"/>
              <a:t> sea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C5529147-38F7-4006-BC66-64527EE7D704}"/>
              </a:ext>
            </a:extLst>
          </p:cNvPr>
          <p:cNvSpPr txBox="1">
            <a:spLocks/>
          </p:cNvSpPr>
          <p:nvPr/>
        </p:nvSpPr>
        <p:spPr>
          <a:xfrm>
            <a:off x="180000" y="1260000"/>
            <a:ext cx="3715469" cy="5953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UY" sz="4800" dirty="0"/>
              <a:t>Partes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99617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25557" y="2928331"/>
            <a:ext cx="1610717" cy="1397440"/>
            <a:chOff x="1051630" y="2196014"/>
            <a:chExt cx="2147623" cy="1863254"/>
          </a:xfrm>
        </p:grpSpPr>
        <p:pic>
          <p:nvPicPr>
            <p:cNvPr id="3074" name="Picture 2" descr="https://dpspowerbi.blob.core.windows.net/powerbi-prod-media/powerbi.microsoft.com/en-us/documentation/articles/powerbi-learning-0-0b-building-blocks-power-bi/20160706081314/c0a0b_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480" y="2196014"/>
              <a:ext cx="1746250" cy="1327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051630" y="3566825"/>
              <a:ext cx="214762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Visualizaciones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38575" y="2928332"/>
            <a:ext cx="1506724" cy="1674439"/>
            <a:chOff x="3651431" y="2196014"/>
            <a:chExt cx="2008965" cy="2232584"/>
          </a:xfrm>
        </p:grpSpPr>
        <p:pic>
          <p:nvPicPr>
            <p:cNvPr id="3076" name="Picture 4" descr="https://dpspowerbi.blob.core.windows.net/powerbi-prod-media/powerbi.microsoft.com/en-us/documentation/articles/powerbi-learning-0-0b-building-blocks-power-bi/20160706081314/c0a0b_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9518" y="2196014"/>
              <a:ext cx="1932793" cy="1327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651431" y="3566824"/>
              <a:ext cx="20089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Conjunto de </a:t>
              </a:r>
              <a:r>
                <a:rPr lang="en-US" dirty="0" err="1"/>
                <a:t>Datos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755888" y="2928332"/>
            <a:ext cx="1518987" cy="1397439"/>
            <a:chOff x="6104398" y="2196014"/>
            <a:chExt cx="2025316" cy="1863252"/>
          </a:xfrm>
        </p:grpSpPr>
        <p:pic>
          <p:nvPicPr>
            <p:cNvPr id="3078" name="Picture 6" descr="https://dpspowerbi.blob.core.windows.net/powerbi-prod-media/powerbi.microsoft.com/en-us/documentation/articles/powerbi-learning-0-0b-building-blocks-power-bi/20160706081314/c0a0b_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4398" y="2196014"/>
              <a:ext cx="2025316" cy="1330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112574" y="3566823"/>
              <a:ext cx="200896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UY" dirty="0"/>
                <a:t>Informes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814032" y="2928332"/>
            <a:ext cx="1533029" cy="1674439"/>
            <a:chOff x="8747666" y="2196014"/>
            <a:chExt cx="2044039" cy="2232584"/>
          </a:xfrm>
        </p:grpSpPr>
        <p:pic>
          <p:nvPicPr>
            <p:cNvPr id="3080" name="Picture 8" descr="https://dpspowerbi.blob.core.windows.net/powerbi-prod-media/powerbi.microsoft.com/en-us/documentation/articles/powerbi-learning-0-0b-building-blocks-power-bi/20160706081314/c0a0b_4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8" b="4677"/>
            <a:stretch/>
          </p:blipFill>
          <p:spPr bwMode="auto">
            <a:xfrm>
              <a:off x="8747666" y="2196014"/>
              <a:ext cx="2044039" cy="1370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8747666" y="3566824"/>
              <a:ext cx="200896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Paneles</a:t>
              </a:r>
              <a:r>
                <a:rPr lang="en-US" dirty="0"/>
                <a:t> e </a:t>
              </a:r>
              <a:r>
                <a:rPr lang="en-US" dirty="0" err="1"/>
                <a:t>Iconos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628650" y="2549338"/>
            <a:ext cx="7988969" cy="269338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400" dirty="0">
                <a:solidFill>
                  <a:schemeClr val="accent5"/>
                </a:solidFill>
              </a:rPr>
              <a:t>Dashboards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99B02CE2-B1BC-4535-9249-63E055384022}"/>
              </a:ext>
            </a:extLst>
          </p:cNvPr>
          <p:cNvSpPr txBox="1">
            <a:spLocks/>
          </p:cNvSpPr>
          <p:nvPr/>
        </p:nvSpPr>
        <p:spPr>
          <a:xfrm>
            <a:off x="180000" y="1260000"/>
            <a:ext cx="8463453" cy="5953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/>
              <a:t>Bloques</a:t>
            </a:r>
            <a:r>
              <a:rPr lang="en-US" sz="4800" dirty="0"/>
              <a:t> de </a:t>
            </a:r>
            <a:r>
              <a:rPr lang="en-US" sz="4800" dirty="0" err="1"/>
              <a:t>creación</a:t>
            </a:r>
            <a:r>
              <a:rPr lang="en-US" sz="4800" dirty="0"/>
              <a:t> de </a:t>
            </a:r>
            <a:r>
              <a:rPr lang="en-US" sz="4800" dirty="0">
                <a:solidFill>
                  <a:schemeClr val="accent5"/>
                </a:solidFill>
              </a:rPr>
              <a:t>Power BI</a:t>
            </a:r>
            <a:endParaRPr lang="es-UY" sz="4800" dirty="0"/>
          </a:p>
        </p:txBody>
      </p:sp>
    </p:spTree>
    <p:extLst>
      <p:ext uri="{BB962C8B-B14F-4D97-AF65-F5344CB8AC3E}">
        <p14:creationId xmlns:p14="http://schemas.microsoft.com/office/powerpoint/2010/main" val="291094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52107" y="1974586"/>
            <a:ext cx="33266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La vista Informe tiene cinco áreas principales:</a:t>
            </a:r>
          </a:p>
          <a:p>
            <a:endParaRPr lang="es-ES" dirty="0"/>
          </a:p>
          <a:p>
            <a:pPr marL="257175" indent="-257175">
              <a:buFont typeface="+mj-lt"/>
              <a:buAutoNum type="arabicPeriod"/>
            </a:pPr>
            <a:r>
              <a:rPr lang="es-ES" dirty="0"/>
              <a:t>La cinta de opciones, </a:t>
            </a:r>
          </a:p>
          <a:p>
            <a:pPr marL="257175" indent="-257175">
              <a:buFont typeface="+mj-lt"/>
              <a:buAutoNum type="arabicPeriod"/>
            </a:pPr>
            <a:r>
              <a:rPr lang="es-ES" dirty="0"/>
              <a:t>La vista Informe</a:t>
            </a:r>
          </a:p>
          <a:p>
            <a:pPr marL="257175" indent="-257175">
              <a:buFont typeface="+mj-lt"/>
              <a:buAutoNum type="arabicPeriod"/>
            </a:pPr>
            <a:r>
              <a:rPr lang="es-ES" dirty="0"/>
              <a:t>El área de pestaña</a:t>
            </a:r>
          </a:p>
          <a:p>
            <a:pPr marL="257175" indent="-257175">
              <a:buFont typeface="+mj-lt"/>
              <a:buAutoNum type="arabicPeriod"/>
            </a:pPr>
            <a:r>
              <a:rPr lang="es-ES" dirty="0"/>
              <a:t>El panel Visualizaciones</a:t>
            </a:r>
          </a:p>
          <a:p>
            <a:pPr marL="642938" lvl="1" indent="-300038">
              <a:buFont typeface="+mj-lt"/>
              <a:buAutoNum type="romanUcPeriod"/>
            </a:pPr>
            <a:r>
              <a:rPr lang="es-ES" dirty="0"/>
              <a:t>cambiar las visualizaciones, </a:t>
            </a:r>
          </a:p>
          <a:p>
            <a:pPr marL="642938" lvl="1" indent="-300038">
              <a:buFont typeface="+mj-lt"/>
              <a:buAutoNum type="romanUcPeriod"/>
            </a:pPr>
            <a:r>
              <a:rPr lang="es-ES" dirty="0"/>
              <a:t>personalizar los colores o ejes, aplicar filtros, arrastrar campos, </a:t>
            </a:r>
            <a:r>
              <a:rPr lang="es-ES" dirty="0" err="1"/>
              <a:t>etc</a:t>
            </a:r>
            <a:endParaRPr lang="es-ES" dirty="0"/>
          </a:p>
          <a:p>
            <a:pPr marL="257175" indent="-257175">
              <a:buFont typeface="+mj-lt"/>
              <a:buAutoNum type="arabicPeriod"/>
            </a:pPr>
            <a:r>
              <a:rPr lang="es-ES" dirty="0"/>
              <a:t>El panel de Campos</a:t>
            </a:r>
          </a:p>
          <a:p>
            <a:pPr marL="257175" indent="-257175">
              <a:buFont typeface="+mj-lt"/>
              <a:buAutoNum type="arabicPeriod"/>
            </a:pPr>
            <a:r>
              <a:rPr lang="es-ES" dirty="0"/>
              <a:t>El panel de filtros.</a:t>
            </a:r>
            <a:endParaRPr lang="en-US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49548775-01CE-4F00-B68C-1742C0EDEEBF}"/>
              </a:ext>
            </a:extLst>
          </p:cNvPr>
          <p:cNvSpPr txBox="1">
            <a:spLocks/>
          </p:cNvSpPr>
          <p:nvPr/>
        </p:nvSpPr>
        <p:spPr>
          <a:xfrm>
            <a:off x="180000" y="1260000"/>
            <a:ext cx="8463453" cy="5953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/>
              <a:t>Power BI </a:t>
            </a:r>
            <a:r>
              <a:rPr lang="en-US" sz="4800" dirty="0">
                <a:solidFill>
                  <a:srgbClr val="00B0F0"/>
                </a:solidFill>
              </a:rPr>
              <a:t>Desktop</a:t>
            </a:r>
            <a:endParaRPr lang="es-UY" sz="4800" dirty="0">
              <a:solidFill>
                <a:srgbClr val="00B0F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404A5E2-2EB6-4ACE-A009-46EC11A00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749" y="2462463"/>
            <a:ext cx="5306578" cy="2984950"/>
          </a:xfrm>
          <a:prstGeom prst="rect">
            <a:avLst/>
          </a:prstGeom>
        </p:spPr>
      </p:pic>
      <p:sp>
        <p:nvSpPr>
          <p:cNvPr id="8" name="Diagrama de flujo: conector 7">
            <a:extLst>
              <a:ext uri="{FF2B5EF4-FFF2-40B4-BE49-F238E27FC236}">
                <a16:creationId xmlns:a16="http://schemas.microsoft.com/office/drawing/2014/main" id="{9A9302AA-42B2-428C-9464-C6ABDA7EFB3C}"/>
              </a:ext>
            </a:extLst>
          </p:cNvPr>
          <p:cNvSpPr/>
          <p:nvPr/>
        </p:nvSpPr>
        <p:spPr>
          <a:xfrm>
            <a:off x="3914274" y="2937462"/>
            <a:ext cx="184484" cy="193912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1</a:t>
            </a:r>
            <a:endParaRPr lang="en-US" dirty="0"/>
          </a:p>
        </p:txBody>
      </p:sp>
      <p:sp>
        <p:nvSpPr>
          <p:cNvPr id="9" name="Diagrama de flujo: conector 8">
            <a:extLst>
              <a:ext uri="{FF2B5EF4-FFF2-40B4-BE49-F238E27FC236}">
                <a16:creationId xmlns:a16="http://schemas.microsoft.com/office/drawing/2014/main" id="{59ADB336-0A83-4B91-BE7D-988B0B959F65}"/>
              </a:ext>
            </a:extLst>
          </p:cNvPr>
          <p:cNvSpPr/>
          <p:nvPr/>
        </p:nvSpPr>
        <p:spPr>
          <a:xfrm>
            <a:off x="5606716" y="3724289"/>
            <a:ext cx="184484" cy="193912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</a:t>
            </a:r>
            <a:endParaRPr lang="en-US" dirty="0"/>
          </a:p>
        </p:txBody>
      </p:sp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4F442510-3CB4-46AC-9B3B-1FD08D64D992}"/>
              </a:ext>
            </a:extLst>
          </p:cNvPr>
          <p:cNvSpPr/>
          <p:nvPr/>
        </p:nvSpPr>
        <p:spPr>
          <a:xfrm>
            <a:off x="8301789" y="2698648"/>
            <a:ext cx="184484" cy="193912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4</a:t>
            </a:r>
            <a:endParaRPr lang="en-US" dirty="0"/>
          </a:p>
        </p:txBody>
      </p:sp>
      <p:sp>
        <p:nvSpPr>
          <p:cNvPr id="11" name="Diagrama de flujo: conector 10">
            <a:extLst>
              <a:ext uri="{FF2B5EF4-FFF2-40B4-BE49-F238E27FC236}">
                <a16:creationId xmlns:a16="http://schemas.microsoft.com/office/drawing/2014/main" id="{38F65ABC-0BA0-41E6-B4FD-482D60D57FA6}"/>
              </a:ext>
            </a:extLst>
          </p:cNvPr>
          <p:cNvSpPr/>
          <p:nvPr/>
        </p:nvSpPr>
        <p:spPr>
          <a:xfrm>
            <a:off x="8807116" y="2698648"/>
            <a:ext cx="184484" cy="193912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5</a:t>
            </a:r>
            <a:endParaRPr lang="en-US" dirty="0"/>
          </a:p>
        </p:txBody>
      </p:sp>
      <p:sp>
        <p:nvSpPr>
          <p:cNvPr id="12" name="Diagrama de flujo: conector 11">
            <a:extLst>
              <a:ext uri="{FF2B5EF4-FFF2-40B4-BE49-F238E27FC236}">
                <a16:creationId xmlns:a16="http://schemas.microsoft.com/office/drawing/2014/main" id="{D143A3B2-4531-45FF-BB0E-D6034D86860D}"/>
              </a:ext>
            </a:extLst>
          </p:cNvPr>
          <p:cNvSpPr/>
          <p:nvPr/>
        </p:nvSpPr>
        <p:spPr>
          <a:xfrm>
            <a:off x="7796462" y="2698648"/>
            <a:ext cx="184484" cy="193912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6</a:t>
            </a:r>
            <a:endParaRPr lang="en-US" dirty="0"/>
          </a:p>
        </p:txBody>
      </p:sp>
      <p:sp>
        <p:nvSpPr>
          <p:cNvPr id="13" name="Diagrama de flujo: conector 12">
            <a:extLst>
              <a:ext uri="{FF2B5EF4-FFF2-40B4-BE49-F238E27FC236}">
                <a16:creationId xmlns:a16="http://schemas.microsoft.com/office/drawing/2014/main" id="{73465C9F-87AD-4225-96E4-A39FF824BC5E}"/>
              </a:ext>
            </a:extLst>
          </p:cNvPr>
          <p:cNvSpPr/>
          <p:nvPr/>
        </p:nvSpPr>
        <p:spPr>
          <a:xfrm>
            <a:off x="4319484" y="5160058"/>
            <a:ext cx="184484" cy="193912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93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0350" dirty="0">
                <a:solidFill>
                  <a:schemeClr val="accent5"/>
                </a:solidFill>
              </a:rPr>
              <a:t>Power BI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Obtención</a:t>
            </a:r>
            <a:r>
              <a:rPr lang="en-US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Transformación</a:t>
            </a:r>
            <a:r>
              <a:rPr lang="en-US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Datos</a:t>
            </a:r>
            <a:endParaRPr lang="en-US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UY" dirty="0"/>
              <a:t>Instituto CPE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210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22" y="1233290"/>
            <a:ext cx="7886700" cy="1325563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accent5"/>
                </a:solidFill>
              </a:rPr>
              <a:t>Obtención</a:t>
            </a:r>
            <a:r>
              <a:rPr lang="en-US" sz="6000" dirty="0">
                <a:solidFill>
                  <a:schemeClr val="accent5"/>
                </a:solidFill>
              </a:rPr>
              <a:t> de </a:t>
            </a:r>
            <a:r>
              <a:rPr lang="en-US" sz="6000" dirty="0" err="1">
                <a:solidFill>
                  <a:schemeClr val="accent5"/>
                </a:solidFill>
              </a:rPr>
              <a:t>datos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AutoShape 2" descr="https://www.excelcampus.com/wp-content/uploads/2014/10/PowerPivot-Create-Relationships-with-Drag-n-Drop-GIF.gif"/>
          <p:cNvSpPr>
            <a:spLocks noChangeAspect="1" noChangeArrowheads="1"/>
          </p:cNvSpPr>
          <p:nvPr/>
        </p:nvSpPr>
        <p:spPr bwMode="auto">
          <a:xfrm>
            <a:off x="116681" y="79772"/>
            <a:ext cx="2886075" cy="162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816296E-7B0E-4FAE-B6E7-724F679E5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72" y="2683074"/>
            <a:ext cx="8279606" cy="235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58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879" y="946374"/>
            <a:ext cx="7886700" cy="1325563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accent5"/>
                </a:solidFill>
              </a:rPr>
              <a:t>Obtención</a:t>
            </a:r>
            <a:r>
              <a:rPr lang="en-US" sz="6000" dirty="0">
                <a:solidFill>
                  <a:schemeClr val="accent5"/>
                </a:solidFill>
              </a:rPr>
              <a:t> de </a:t>
            </a:r>
            <a:r>
              <a:rPr lang="en-US" sz="6000" dirty="0" err="1">
                <a:solidFill>
                  <a:schemeClr val="accent5"/>
                </a:solidFill>
              </a:rPr>
              <a:t>datos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AutoShape 2" descr="https://www.excelcampus.com/wp-content/uploads/2014/10/PowerPivot-Create-Relationships-with-Drag-n-Drop-GIF.gif"/>
          <p:cNvSpPr>
            <a:spLocks noChangeAspect="1" noChangeArrowheads="1"/>
          </p:cNvSpPr>
          <p:nvPr/>
        </p:nvSpPr>
        <p:spPr bwMode="auto">
          <a:xfrm>
            <a:off x="116681" y="79772"/>
            <a:ext cx="2886075" cy="162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FB17A0-6574-4CBB-887A-54EAE247E0E2}"/>
              </a:ext>
            </a:extLst>
          </p:cNvPr>
          <p:cNvSpPr txBox="1">
            <a:spLocks/>
          </p:cNvSpPr>
          <p:nvPr/>
        </p:nvSpPr>
        <p:spPr>
          <a:xfrm>
            <a:off x="434879" y="2125266"/>
            <a:ext cx="2886075" cy="32635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UY" sz="2100" dirty="0">
              <a:solidFill>
                <a:schemeClr val="tx1"/>
              </a:solidFill>
            </a:endParaRPr>
          </a:p>
          <a:p>
            <a:r>
              <a:rPr lang="es-UY" sz="2100" dirty="0">
                <a:solidFill>
                  <a:schemeClr val="tx1"/>
                </a:solidFill>
              </a:rPr>
              <a:t>C</a:t>
            </a:r>
            <a:r>
              <a:rPr lang="en-US" sz="2100" dirty="0" err="1">
                <a:solidFill>
                  <a:schemeClr val="tx1"/>
                </a:solidFill>
              </a:rPr>
              <a:t>onecta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datos</a:t>
            </a:r>
            <a:r>
              <a:rPr lang="en-US" sz="2100" dirty="0">
                <a:solidFill>
                  <a:schemeClr val="tx1"/>
                </a:solidFill>
              </a:rPr>
              <a:t> de </a:t>
            </a:r>
            <a:r>
              <a:rPr lang="en-US" sz="2100" dirty="0" err="1">
                <a:solidFill>
                  <a:schemeClr val="tx1"/>
                </a:solidFill>
              </a:rPr>
              <a:t>diferentes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orígenes</a:t>
            </a:r>
            <a:endParaRPr lang="en-US" sz="2100" dirty="0">
              <a:solidFill>
                <a:schemeClr val="tx1"/>
              </a:solidFill>
            </a:endParaRPr>
          </a:p>
          <a:p>
            <a:r>
              <a:rPr lang="es-ES" sz="2100" dirty="0">
                <a:solidFill>
                  <a:schemeClr val="tx1"/>
                </a:solidFill>
              </a:rPr>
              <a:t>seleccione </a:t>
            </a:r>
            <a:r>
              <a:rPr lang="es-ES" sz="2100" b="1" dirty="0">
                <a:solidFill>
                  <a:schemeClr val="tx1"/>
                </a:solidFill>
              </a:rPr>
              <a:t>Obtener datos</a:t>
            </a:r>
            <a:r>
              <a:rPr lang="es-ES" sz="2100" dirty="0">
                <a:solidFill>
                  <a:schemeClr val="tx1"/>
                </a:solidFill>
              </a:rPr>
              <a:t> </a:t>
            </a:r>
          </a:p>
          <a:p>
            <a:r>
              <a:rPr lang="es-ES" sz="2100" dirty="0">
                <a:solidFill>
                  <a:schemeClr val="tx1"/>
                </a:solidFill>
              </a:rPr>
              <a:t>se muestra el menú de tipos de datos </a:t>
            </a:r>
            <a:r>
              <a:rPr lang="es-ES" sz="2100" b="1" dirty="0">
                <a:solidFill>
                  <a:schemeClr val="tx1"/>
                </a:solidFill>
              </a:rPr>
              <a:t>Más comunes:</a:t>
            </a:r>
            <a:endParaRPr lang="en-US" sz="2100" dirty="0">
              <a:solidFill>
                <a:schemeClr val="tx1"/>
              </a:solidFill>
            </a:endParaRPr>
          </a:p>
          <a:p>
            <a:endParaRPr lang="en-US" sz="21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docs.microsoft.com/es-es/power-bi/media/desktop-data-sources/data-sources_1.png">
            <a:extLst>
              <a:ext uri="{FF2B5EF4-FFF2-40B4-BE49-F238E27FC236}">
                <a16:creationId xmlns:a16="http://schemas.microsoft.com/office/drawing/2014/main" id="{CA8AEDC2-B278-4E93-8B31-1D70DA7A4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374" y="2086597"/>
            <a:ext cx="4144049" cy="357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123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acces">
            <a:extLst>
              <a:ext uri="{FF2B5EF4-FFF2-40B4-BE49-F238E27FC236}">
                <a16:creationId xmlns:a16="http://schemas.microsoft.com/office/drawing/2014/main" id="{C20D5EED-159C-4657-BC38-9572D0645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89" y="1347537"/>
            <a:ext cx="1832142" cy="179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csv">
            <a:extLst>
              <a:ext uri="{FF2B5EF4-FFF2-40B4-BE49-F238E27FC236}">
                <a16:creationId xmlns:a16="http://schemas.microsoft.com/office/drawing/2014/main" id="{F2B9DDA9-490E-4946-B8E4-764C065DC5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2"/>
          <a:stretch/>
        </p:blipFill>
        <p:spPr bwMode="auto">
          <a:xfrm>
            <a:off x="6381750" y="1132974"/>
            <a:ext cx="2476500" cy="249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de excel">
            <a:extLst>
              <a:ext uri="{FF2B5EF4-FFF2-40B4-BE49-F238E27FC236}">
                <a16:creationId xmlns:a16="http://schemas.microsoft.com/office/drawing/2014/main" id="{039C3BCB-76D6-4AFF-86FB-562B59E25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989" y="2900612"/>
            <a:ext cx="1941095" cy="181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de web">
            <a:extLst>
              <a:ext uri="{FF2B5EF4-FFF2-40B4-BE49-F238E27FC236}">
                <a16:creationId xmlns:a16="http://schemas.microsoft.com/office/drawing/2014/main" id="{F86C9B57-1CF6-4EBF-BC0B-59B1DA145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8" y="4772275"/>
            <a:ext cx="310515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de icon folder">
            <a:extLst>
              <a:ext uri="{FF2B5EF4-FFF2-40B4-BE49-F238E27FC236}">
                <a16:creationId xmlns:a16="http://schemas.microsoft.com/office/drawing/2014/main" id="{142967A2-6DFF-4971-835F-F22E4B6AB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408647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327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www.excelcampus.com/wp-content/uploads/2014/10/PowerPivot-Create-Relationships-with-Drag-n-Drop-GIF.gif"/>
          <p:cNvSpPr>
            <a:spLocks noChangeAspect="1" noChangeArrowheads="1"/>
          </p:cNvSpPr>
          <p:nvPr/>
        </p:nvSpPr>
        <p:spPr bwMode="auto">
          <a:xfrm>
            <a:off x="116681" y="79772"/>
            <a:ext cx="2886075" cy="162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 err="1">
                <a:solidFill>
                  <a:schemeClr val="accent5"/>
                </a:solidFill>
              </a:rPr>
              <a:t>Transformar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datos</a:t>
            </a:r>
            <a:r>
              <a:rPr lang="en-US" dirty="0"/>
              <a:t> </a:t>
            </a:r>
            <a:r>
              <a:rPr lang="en-US" dirty="0" err="1"/>
              <a:t>Básicos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FB17A0-6574-4CBB-887A-54EAE247E0E2}"/>
              </a:ext>
            </a:extLst>
          </p:cNvPr>
          <p:cNvSpPr txBox="1">
            <a:spLocks/>
          </p:cNvSpPr>
          <p:nvPr/>
        </p:nvSpPr>
        <p:spPr>
          <a:xfrm>
            <a:off x="4572001" y="2318302"/>
            <a:ext cx="3943349" cy="3408605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UY" sz="2100" dirty="0">
                <a:solidFill>
                  <a:schemeClr val="tx1"/>
                </a:solidFill>
              </a:rPr>
              <a:t>Permite</a:t>
            </a:r>
          </a:p>
          <a:p>
            <a:pPr lvl="1"/>
            <a:r>
              <a:rPr lang="es-UY" sz="1800" dirty="0">
                <a:solidFill>
                  <a:schemeClr val="tx1"/>
                </a:solidFill>
              </a:rPr>
              <a:t>Modificar o eliminar columnas</a:t>
            </a:r>
          </a:p>
          <a:p>
            <a:pPr lvl="1"/>
            <a:r>
              <a:rPr lang="es-UY" sz="1800" dirty="0">
                <a:solidFill>
                  <a:schemeClr val="tx1"/>
                </a:solidFill>
              </a:rPr>
              <a:t>Dividir datos de una columna en varias o agrupar.</a:t>
            </a:r>
          </a:p>
          <a:p>
            <a:pPr lvl="1"/>
            <a:r>
              <a:rPr lang="es-UY" sz="1800" dirty="0">
                <a:solidFill>
                  <a:schemeClr val="tx1"/>
                </a:solidFill>
              </a:rPr>
              <a:t>Limpiar datos irregulares</a:t>
            </a:r>
          </a:p>
          <a:p>
            <a:pPr lvl="1"/>
            <a:r>
              <a:rPr lang="es-UY" sz="1800" dirty="0">
                <a:solidFill>
                  <a:schemeClr val="tx1"/>
                </a:solidFill>
              </a:rPr>
              <a:t>Fijar tipo de dato, reemplazar valores, aplicar formatos.</a:t>
            </a:r>
          </a:p>
          <a:p>
            <a:pPr lvl="1"/>
            <a:r>
              <a:rPr lang="es-UY" sz="1800" dirty="0">
                <a:solidFill>
                  <a:schemeClr val="tx1"/>
                </a:solidFill>
              </a:rPr>
              <a:t>Juntar y combinar varias tablas en una.</a:t>
            </a:r>
          </a:p>
          <a:p>
            <a:pPr lvl="1"/>
            <a:r>
              <a:rPr lang="es-UY" sz="1800" dirty="0">
                <a:solidFill>
                  <a:schemeClr val="tx1"/>
                </a:solidFill>
              </a:rPr>
              <a:t>Transformar, trasponer los datos, o parte de ellos.</a:t>
            </a:r>
          </a:p>
          <a:p>
            <a:pPr lvl="1"/>
            <a:r>
              <a:rPr lang="es-UY" sz="1800" dirty="0">
                <a:solidFill>
                  <a:schemeClr val="tx1"/>
                </a:solidFill>
              </a:rPr>
              <a:t>Crear columnas condicionales</a:t>
            </a:r>
          </a:p>
          <a:p>
            <a:pPr lvl="1"/>
            <a:r>
              <a:rPr lang="es-UY" sz="1800" dirty="0">
                <a:solidFill>
                  <a:schemeClr val="tx1"/>
                </a:solidFill>
              </a:rPr>
              <a:t>…</a:t>
            </a:r>
          </a:p>
          <a:p>
            <a:pPr lvl="1"/>
            <a:endParaRPr lang="es-UY" sz="1800" dirty="0"/>
          </a:p>
          <a:p>
            <a:pPr lvl="1"/>
            <a:r>
              <a:rPr lang="es-UY" sz="1800" b="1" dirty="0">
                <a:solidFill>
                  <a:schemeClr val="accent5"/>
                </a:solidFill>
              </a:rPr>
              <a:t>EN FORMA AUTOMATICA!!!</a:t>
            </a:r>
            <a:endParaRPr lang="en-US" sz="1800" b="1" dirty="0">
              <a:solidFill>
                <a:schemeClr val="accent5"/>
              </a:solidFill>
            </a:endParaRPr>
          </a:p>
          <a:p>
            <a:endParaRPr lang="en-US" sz="2100" dirty="0"/>
          </a:p>
          <a:p>
            <a:endParaRPr lang="en-US" sz="21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F65C314-AA9D-4794-AAFE-B690B8A3C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318302"/>
            <a:ext cx="3314479" cy="2056429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B215C3D8-5985-4F4E-BEB7-A9C5D74C2B28}"/>
              </a:ext>
            </a:extLst>
          </p:cNvPr>
          <p:cNvSpPr/>
          <p:nvPr/>
        </p:nvSpPr>
        <p:spPr>
          <a:xfrm>
            <a:off x="1862941" y="2752726"/>
            <a:ext cx="1353603" cy="1096323"/>
          </a:xfrm>
          <a:prstGeom prst="ellipse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2340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www.excelcampus.com/wp-content/uploads/2014/10/PowerPivot-Create-Relationships-with-Drag-n-Drop-GIF.gif"/>
          <p:cNvSpPr>
            <a:spLocks noChangeAspect="1" noChangeArrowheads="1"/>
          </p:cNvSpPr>
          <p:nvPr/>
        </p:nvSpPr>
        <p:spPr bwMode="auto">
          <a:xfrm>
            <a:off x="116681" y="79772"/>
            <a:ext cx="2886075" cy="162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 err="1">
                <a:solidFill>
                  <a:schemeClr val="accent5"/>
                </a:solidFill>
              </a:rPr>
              <a:t>Transformar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datos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FB17A0-6574-4CBB-887A-54EAE247E0E2}"/>
              </a:ext>
            </a:extLst>
          </p:cNvPr>
          <p:cNvSpPr txBox="1">
            <a:spLocks/>
          </p:cNvSpPr>
          <p:nvPr/>
        </p:nvSpPr>
        <p:spPr>
          <a:xfrm>
            <a:off x="4572001" y="2318302"/>
            <a:ext cx="3943349" cy="317167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500" dirty="0">
                <a:solidFill>
                  <a:schemeClr val="tx1"/>
                </a:solidFill>
              </a:rPr>
              <a:t>3 </a:t>
            </a:r>
            <a:r>
              <a:rPr lang="en-US" sz="1500" dirty="0" err="1">
                <a:solidFill>
                  <a:schemeClr val="tx1"/>
                </a:solidFill>
              </a:rPr>
              <a:t>formas</a:t>
            </a:r>
            <a:r>
              <a:rPr lang="en-US" sz="1500" dirty="0">
                <a:solidFill>
                  <a:schemeClr val="tx1"/>
                </a:solidFill>
              </a:rPr>
              <a:t> de </a:t>
            </a:r>
            <a:r>
              <a:rPr lang="en-US" sz="1500" dirty="0" err="1">
                <a:solidFill>
                  <a:schemeClr val="tx1"/>
                </a:solidFill>
              </a:rPr>
              <a:t>acceder</a:t>
            </a:r>
            <a:r>
              <a:rPr lang="en-US" sz="1500" dirty="0">
                <a:solidFill>
                  <a:schemeClr val="tx1"/>
                </a:solidFill>
              </a:rPr>
              <a:t>:</a:t>
            </a:r>
          </a:p>
          <a:p>
            <a:pPr marL="342900"/>
            <a:r>
              <a:rPr lang="en-US" sz="1500" dirty="0">
                <a:solidFill>
                  <a:schemeClr val="tx1"/>
                </a:solidFill>
              </a:rPr>
              <a:t>Al </a:t>
            </a:r>
            <a:r>
              <a:rPr lang="en-US" sz="1500" dirty="0" err="1">
                <a:solidFill>
                  <a:schemeClr val="tx1"/>
                </a:solidFill>
              </a:rPr>
              <a:t>conectar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los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datos</a:t>
            </a:r>
            <a:r>
              <a:rPr lang="en-US" sz="1500" dirty="0">
                <a:solidFill>
                  <a:schemeClr val="tx1"/>
                </a:solidFill>
              </a:rPr>
              <a:t>, antes de </a:t>
            </a:r>
            <a:r>
              <a:rPr lang="en-US" sz="1500" dirty="0" err="1">
                <a:solidFill>
                  <a:schemeClr val="tx1"/>
                </a:solidFill>
              </a:rPr>
              <a:t>cargarlos</a:t>
            </a:r>
            <a:r>
              <a:rPr lang="en-US" sz="1500" dirty="0">
                <a:solidFill>
                  <a:schemeClr val="tx1"/>
                </a:solidFill>
              </a:rPr>
              <a:t>.</a:t>
            </a:r>
          </a:p>
          <a:p>
            <a:pPr marL="342900"/>
            <a:r>
              <a:rPr lang="en-US" sz="1500" dirty="0">
                <a:solidFill>
                  <a:schemeClr val="tx1"/>
                </a:solidFill>
              </a:rPr>
              <a:t>Mediante el </a:t>
            </a:r>
            <a:r>
              <a:rPr lang="en-US" sz="1500" dirty="0" err="1">
                <a:solidFill>
                  <a:schemeClr val="tx1"/>
                </a:solidFill>
              </a:rPr>
              <a:t>botón</a:t>
            </a:r>
            <a:r>
              <a:rPr lang="en-US" sz="1500" dirty="0">
                <a:solidFill>
                  <a:schemeClr val="tx1"/>
                </a:solidFill>
              </a:rPr>
              <a:t> “Edit Query”, </a:t>
            </a:r>
            <a:r>
              <a:rPr lang="en-US" sz="1500" dirty="0" err="1">
                <a:solidFill>
                  <a:schemeClr val="tx1"/>
                </a:solidFill>
              </a:rPr>
              <a:t>en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una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tabla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ya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cargada</a:t>
            </a:r>
            <a:r>
              <a:rPr lang="en-US" sz="1500" dirty="0">
                <a:solidFill>
                  <a:schemeClr val="tx1"/>
                </a:solidFill>
              </a:rPr>
              <a:t>.</a:t>
            </a:r>
          </a:p>
          <a:p>
            <a:pPr marL="385763"/>
            <a:r>
              <a:rPr lang="es-UY" sz="1500" dirty="0">
                <a:solidFill>
                  <a:schemeClr val="tx1"/>
                </a:solidFill>
              </a:rPr>
              <a:t>Botón derecho sobre la tabla y seleccionar la opción “</a:t>
            </a:r>
            <a:r>
              <a:rPr lang="es-UY" sz="1500" dirty="0" err="1">
                <a:solidFill>
                  <a:schemeClr val="tx1"/>
                </a:solidFill>
              </a:rPr>
              <a:t>Edit</a:t>
            </a:r>
            <a:r>
              <a:rPr lang="es-UY" sz="1500" dirty="0">
                <a:solidFill>
                  <a:schemeClr val="tx1"/>
                </a:solidFill>
              </a:rPr>
              <a:t> </a:t>
            </a:r>
            <a:r>
              <a:rPr lang="es-UY" sz="1500" dirty="0" err="1">
                <a:solidFill>
                  <a:schemeClr val="tx1"/>
                </a:solidFill>
              </a:rPr>
              <a:t>Query</a:t>
            </a:r>
            <a:r>
              <a:rPr lang="es-UY" sz="1500" dirty="0">
                <a:solidFill>
                  <a:schemeClr val="tx1"/>
                </a:solidFill>
              </a:rPr>
              <a:t>”</a:t>
            </a:r>
            <a:endParaRPr lang="en-US" sz="1500" dirty="0">
              <a:solidFill>
                <a:schemeClr val="tx1"/>
              </a:solidFill>
            </a:endParaRPr>
          </a:p>
          <a:p>
            <a:endParaRPr lang="en-US" sz="15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4173488-B82C-4A58-8851-015FF4D97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073" y="2752726"/>
            <a:ext cx="3314479" cy="2056429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C6ACA374-A9E3-48D1-B1CB-A7DD3796BF75}"/>
              </a:ext>
            </a:extLst>
          </p:cNvPr>
          <p:cNvSpPr/>
          <p:nvPr/>
        </p:nvSpPr>
        <p:spPr>
          <a:xfrm>
            <a:off x="2250176" y="3272790"/>
            <a:ext cx="1263045" cy="938263"/>
          </a:xfrm>
          <a:prstGeom prst="ellipse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156FD19C-5658-49F5-B963-5BE3E000B4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" r="1148" b="1"/>
          <a:stretch/>
        </p:blipFill>
        <p:spPr>
          <a:xfrm>
            <a:off x="725823" y="3588767"/>
            <a:ext cx="1488313" cy="2440775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76692981-0AE4-44D1-894B-ED8FC7CBED0C}"/>
              </a:ext>
            </a:extLst>
          </p:cNvPr>
          <p:cNvSpPr/>
          <p:nvPr/>
        </p:nvSpPr>
        <p:spPr>
          <a:xfrm>
            <a:off x="1138492" y="4427756"/>
            <a:ext cx="507428" cy="260153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191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2716BB-1435-478C-B9A9-B32352CFE435}"/>
              </a:ext>
            </a:extLst>
          </p:cNvPr>
          <p:cNvSpPr txBox="1">
            <a:spLocks/>
          </p:cNvSpPr>
          <p:nvPr/>
        </p:nvSpPr>
        <p:spPr>
          <a:xfrm>
            <a:off x="180000" y="1260000"/>
            <a:ext cx="8393486" cy="5953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sz="4800" dirty="0"/>
              <a:t>Características del curso </a:t>
            </a:r>
            <a:endParaRPr lang="en-US" sz="48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96B38D5-56C9-4F73-81B8-C7D0ACD4189A}"/>
              </a:ext>
            </a:extLst>
          </p:cNvPr>
          <p:cNvSpPr txBox="1"/>
          <p:nvPr/>
        </p:nvSpPr>
        <p:spPr>
          <a:xfrm>
            <a:off x="521031" y="2186609"/>
            <a:ext cx="76597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/>
              <a:t>¿Qué es </a:t>
            </a:r>
            <a:r>
              <a:rPr lang="es-UY" dirty="0" err="1"/>
              <a:t>Power</a:t>
            </a:r>
            <a:r>
              <a:rPr lang="es-UY" dirty="0"/>
              <a:t> BI?</a:t>
            </a:r>
          </a:p>
          <a:p>
            <a:r>
              <a:rPr lang="es-UY" dirty="0"/>
              <a:t>Video: </a:t>
            </a:r>
            <a:r>
              <a:rPr lang="es-UY" dirty="0">
                <a:hlinkClick r:id="rId2"/>
              </a:rPr>
              <a:t>https://youtu.be/_OOyJfszJXY</a:t>
            </a:r>
            <a:endParaRPr lang="es-UY" dirty="0"/>
          </a:p>
          <a:p>
            <a:endParaRPr lang="es-UY" dirty="0"/>
          </a:p>
          <a:p>
            <a:r>
              <a:rPr lang="es-UY" dirty="0"/>
              <a:t>¿Qué roles interactúan con </a:t>
            </a:r>
            <a:r>
              <a:rPr lang="es-UY" dirty="0" err="1"/>
              <a:t>Power</a:t>
            </a:r>
            <a:r>
              <a:rPr lang="es-UY" dirty="0"/>
              <a:t> BI?</a:t>
            </a:r>
          </a:p>
          <a:p>
            <a:endParaRPr lang="es-UY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dirty="0"/>
              <a:t>Arquitecto de solución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dirty="0"/>
              <a:t>Arquitecto de datos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dirty="0">
                <a:solidFill>
                  <a:srgbClr val="FFC000"/>
                </a:solidFill>
              </a:rPr>
              <a:t>Diseñador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dirty="0"/>
              <a:t>Gestor de plataforma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dirty="0"/>
              <a:t>Usuario final</a:t>
            </a:r>
          </a:p>
          <a:p>
            <a:endParaRPr lang="es-UY" dirty="0"/>
          </a:p>
          <a:p>
            <a:r>
              <a:rPr lang="es-UY" dirty="0"/>
              <a:t>¿Qué enfoque tiene el curso?</a:t>
            </a:r>
          </a:p>
          <a:p>
            <a:endParaRPr lang="es-UY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dirty="0"/>
              <a:t>Teórico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dirty="0"/>
              <a:t>Práctico</a:t>
            </a:r>
          </a:p>
        </p:txBody>
      </p:sp>
    </p:spTree>
    <p:extLst>
      <p:ext uri="{BB962C8B-B14F-4D97-AF65-F5344CB8AC3E}">
        <p14:creationId xmlns:p14="http://schemas.microsoft.com/office/powerpoint/2010/main" val="3476972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captura de pantalla, interior, monitor, ordenador&#10;&#10;Descripción generada con confianza alta">
            <a:extLst>
              <a:ext uri="{FF2B5EF4-FFF2-40B4-BE49-F238E27FC236}">
                <a16:creationId xmlns:a16="http://schemas.microsoft.com/office/drawing/2014/main" id="{8D649443-29F3-47D2-8503-EF4448D4B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670" y="2522583"/>
            <a:ext cx="4735865" cy="3244068"/>
          </a:xfrm>
          <a:prstGeom prst="rect">
            <a:avLst/>
          </a:prstGeom>
        </p:spPr>
      </p:pic>
      <p:sp>
        <p:nvSpPr>
          <p:cNvPr id="5" name="AutoShape 2" descr="https://www.excelcampus.com/wp-content/uploads/2014/10/PowerPivot-Create-Relationships-with-Drag-n-Drop-GIF.gif"/>
          <p:cNvSpPr>
            <a:spLocks noChangeAspect="1" noChangeArrowheads="1"/>
          </p:cNvSpPr>
          <p:nvPr/>
        </p:nvSpPr>
        <p:spPr bwMode="auto">
          <a:xfrm>
            <a:off x="116681" y="79772"/>
            <a:ext cx="2886075" cy="162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131093"/>
            <a:ext cx="4592706" cy="1391489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3000" dirty="0" err="1">
                <a:solidFill>
                  <a:schemeClr val="accent5"/>
                </a:solidFill>
              </a:rPr>
              <a:t>Transformar</a:t>
            </a:r>
            <a:r>
              <a:rPr lang="en-US" sz="3000" dirty="0">
                <a:solidFill>
                  <a:schemeClr val="accent5"/>
                </a:solidFill>
              </a:rPr>
              <a:t> </a:t>
            </a:r>
            <a:r>
              <a:rPr lang="en-US" sz="3000" dirty="0" err="1">
                <a:solidFill>
                  <a:schemeClr val="accent5"/>
                </a:solidFill>
              </a:rPr>
              <a:t>datos</a:t>
            </a:r>
            <a:endParaRPr lang="en-US" sz="3000" dirty="0">
              <a:solidFill>
                <a:schemeClr val="accent5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FB17A0-6574-4CBB-887A-54EAE247E0E2}"/>
              </a:ext>
            </a:extLst>
          </p:cNvPr>
          <p:cNvSpPr txBox="1">
            <a:spLocks/>
          </p:cNvSpPr>
          <p:nvPr/>
        </p:nvSpPr>
        <p:spPr>
          <a:xfrm>
            <a:off x="628651" y="2522583"/>
            <a:ext cx="3068706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 dirty="0">
              <a:solidFill>
                <a:schemeClr val="tx1"/>
              </a:solidFill>
            </a:endParaRPr>
          </a:p>
          <a:p>
            <a:pPr marL="0"/>
            <a:r>
              <a:rPr lang="en-US" sz="1500" dirty="0" err="1">
                <a:solidFill>
                  <a:schemeClr val="tx1"/>
                </a:solidFill>
              </a:rPr>
              <a:t>Secciones</a:t>
            </a:r>
            <a:r>
              <a:rPr lang="en-US" sz="1500" dirty="0">
                <a:solidFill>
                  <a:schemeClr val="tx1"/>
                </a:solidFill>
              </a:rPr>
              <a:t>:</a:t>
            </a:r>
          </a:p>
          <a:p>
            <a:pPr marL="0"/>
            <a:r>
              <a:rPr lang="en-US" sz="1500" dirty="0">
                <a:solidFill>
                  <a:schemeClr val="tx1"/>
                </a:solidFill>
              </a:rPr>
              <a:t>1. </a:t>
            </a:r>
            <a:r>
              <a:rPr lang="en-US" sz="1500" dirty="0" err="1">
                <a:solidFill>
                  <a:schemeClr val="tx1"/>
                </a:solidFill>
              </a:rPr>
              <a:t>Cinta</a:t>
            </a:r>
            <a:r>
              <a:rPr lang="en-US" sz="1500" dirty="0">
                <a:solidFill>
                  <a:schemeClr val="tx1"/>
                </a:solidFill>
              </a:rPr>
              <a:t> de </a:t>
            </a:r>
            <a:r>
              <a:rPr lang="en-US" sz="1500" dirty="0" err="1">
                <a:solidFill>
                  <a:schemeClr val="tx1"/>
                </a:solidFill>
              </a:rPr>
              <a:t>opciones</a:t>
            </a:r>
            <a:endParaRPr lang="en-US" sz="1500" dirty="0">
              <a:solidFill>
                <a:schemeClr val="tx1"/>
              </a:solidFill>
            </a:endParaRPr>
          </a:p>
          <a:p>
            <a:pPr marL="0">
              <a:tabLst>
                <a:tab pos="442913" algn="l"/>
              </a:tabLst>
            </a:pPr>
            <a:r>
              <a:rPr lang="en-US" sz="1500" dirty="0">
                <a:solidFill>
                  <a:schemeClr val="tx1"/>
                </a:solidFill>
              </a:rPr>
              <a:t>2. </a:t>
            </a:r>
            <a:r>
              <a:rPr lang="en-US" sz="1500" dirty="0" err="1">
                <a:solidFill>
                  <a:schemeClr val="tx1"/>
                </a:solidFill>
              </a:rPr>
              <a:t>En</a:t>
            </a:r>
            <a:r>
              <a:rPr lang="en-US" sz="1500" dirty="0">
                <a:solidFill>
                  <a:schemeClr val="tx1"/>
                </a:solidFill>
              </a:rPr>
              <a:t> el panel </a:t>
            </a:r>
            <a:r>
              <a:rPr lang="en-US" sz="1500" dirty="0" err="1">
                <a:solidFill>
                  <a:schemeClr val="tx1"/>
                </a:solidFill>
              </a:rPr>
              <a:t>izquierdo</a:t>
            </a:r>
            <a:r>
              <a:rPr lang="en-US" sz="1500" dirty="0">
                <a:solidFill>
                  <a:schemeClr val="tx1"/>
                </a:solidFill>
              </a:rPr>
              <a:t> se 	</a:t>
            </a:r>
            <a:r>
              <a:rPr lang="en-US" sz="1500" dirty="0" err="1">
                <a:solidFill>
                  <a:schemeClr val="tx1"/>
                </a:solidFill>
              </a:rPr>
              <a:t>enumeran</a:t>
            </a:r>
            <a:r>
              <a:rPr lang="en-US" sz="1500" dirty="0">
                <a:solidFill>
                  <a:schemeClr val="tx1"/>
                </a:solidFill>
              </a:rPr>
              <a:t> las </a:t>
            </a:r>
            <a:r>
              <a:rPr lang="en-US" sz="1500" dirty="0" err="1">
                <a:solidFill>
                  <a:schemeClr val="tx1"/>
                </a:solidFill>
              </a:rPr>
              <a:t>tablas</a:t>
            </a:r>
            <a:r>
              <a:rPr lang="en-US" sz="1500" dirty="0">
                <a:solidFill>
                  <a:schemeClr val="tx1"/>
                </a:solidFill>
              </a:rPr>
              <a:t>. </a:t>
            </a:r>
          </a:p>
          <a:p>
            <a:pPr marL="0">
              <a:tabLst>
                <a:tab pos="360363" algn="l"/>
              </a:tabLst>
            </a:pPr>
            <a:r>
              <a:rPr lang="en-US" sz="1500" dirty="0">
                <a:solidFill>
                  <a:schemeClr val="tx1"/>
                </a:solidFill>
              </a:rPr>
              <a:t>3. </a:t>
            </a:r>
            <a:r>
              <a:rPr lang="en-US" sz="1500" dirty="0" err="1">
                <a:solidFill>
                  <a:schemeClr val="tx1"/>
                </a:solidFill>
              </a:rPr>
              <a:t>En</a:t>
            </a:r>
            <a:r>
              <a:rPr lang="en-US" sz="1500" dirty="0">
                <a:solidFill>
                  <a:schemeClr val="tx1"/>
                </a:solidFill>
              </a:rPr>
              <a:t> el panel central se </a:t>
            </a:r>
            <a:r>
              <a:rPr lang="en-US" sz="1500" dirty="0" err="1">
                <a:solidFill>
                  <a:schemeClr val="tx1"/>
                </a:solidFill>
              </a:rPr>
              <a:t>muestran</a:t>
            </a:r>
            <a:r>
              <a:rPr lang="en-US" sz="1500" dirty="0">
                <a:solidFill>
                  <a:schemeClr val="tx1"/>
                </a:solidFill>
              </a:rPr>
              <a:t> 	</a:t>
            </a:r>
            <a:r>
              <a:rPr lang="en-US" sz="1500" dirty="0" err="1">
                <a:solidFill>
                  <a:schemeClr val="tx1"/>
                </a:solidFill>
              </a:rPr>
              <a:t>los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datos</a:t>
            </a:r>
            <a:r>
              <a:rPr lang="en-US" sz="1500" dirty="0">
                <a:solidFill>
                  <a:schemeClr val="tx1"/>
                </a:solidFill>
              </a:rPr>
              <a:t> de las </a:t>
            </a:r>
            <a:r>
              <a:rPr lang="en-US" sz="1500" dirty="0" err="1">
                <a:solidFill>
                  <a:schemeClr val="tx1"/>
                </a:solidFill>
              </a:rPr>
              <a:t>tablas</a:t>
            </a:r>
            <a:r>
              <a:rPr lang="en-US" sz="1500" dirty="0">
                <a:solidFill>
                  <a:schemeClr val="tx1"/>
                </a:solidFill>
              </a:rPr>
              <a:t> 	</a:t>
            </a:r>
            <a:r>
              <a:rPr lang="en-US" sz="1500" dirty="0" err="1">
                <a:solidFill>
                  <a:schemeClr val="tx1"/>
                </a:solidFill>
              </a:rPr>
              <a:t>seleccionada</a:t>
            </a:r>
            <a:endParaRPr lang="en-US" sz="1500" dirty="0">
              <a:solidFill>
                <a:schemeClr val="tx1"/>
              </a:solidFill>
            </a:endParaRPr>
          </a:p>
          <a:p>
            <a:pPr marL="0">
              <a:tabLst>
                <a:tab pos="360363" algn="l"/>
              </a:tabLst>
            </a:pPr>
            <a:r>
              <a:rPr lang="en-US" sz="1500" dirty="0">
                <a:solidFill>
                  <a:schemeClr val="tx1"/>
                </a:solidFill>
              </a:rPr>
              <a:t>4. Ventana de </a:t>
            </a:r>
            <a:r>
              <a:rPr lang="en-US" sz="1500" dirty="0" err="1">
                <a:solidFill>
                  <a:schemeClr val="tx1"/>
                </a:solidFill>
              </a:rPr>
              <a:t>configuración</a:t>
            </a:r>
            <a:r>
              <a:rPr lang="en-US" sz="1500" dirty="0">
                <a:solidFill>
                  <a:schemeClr val="tx1"/>
                </a:solidFill>
              </a:rPr>
              <a:t> de 	</a:t>
            </a:r>
            <a:r>
              <a:rPr lang="en-US" sz="1500" dirty="0" err="1">
                <a:solidFill>
                  <a:schemeClr val="tx1"/>
                </a:solidFill>
              </a:rPr>
              <a:t>consulta</a:t>
            </a:r>
            <a:r>
              <a:rPr lang="en-US" sz="1500" dirty="0">
                <a:solidFill>
                  <a:schemeClr val="tx1"/>
                </a:solidFill>
              </a:rPr>
              <a:t>, con </a:t>
            </a:r>
            <a:r>
              <a:rPr lang="en-US" sz="1500" dirty="0" err="1">
                <a:solidFill>
                  <a:schemeClr val="tx1"/>
                </a:solidFill>
              </a:rPr>
              <a:t>una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lista</a:t>
            </a:r>
            <a:r>
              <a:rPr lang="en-US" sz="1500" dirty="0">
                <a:solidFill>
                  <a:schemeClr val="tx1"/>
                </a:solidFill>
              </a:rPr>
              <a:t> de las 	</a:t>
            </a:r>
            <a:r>
              <a:rPr lang="en-US" sz="1500" dirty="0" err="1">
                <a:solidFill>
                  <a:schemeClr val="tx1"/>
                </a:solidFill>
              </a:rPr>
              <a:t>propiedades</a:t>
            </a:r>
            <a:r>
              <a:rPr lang="en-US" sz="1500" dirty="0">
                <a:solidFill>
                  <a:schemeClr val="tx1"/>
                </a:solidFill>
              </a:rPr>
              <a:t> de la </a:t>
            </a:r>
            <a:r>
              <a:rPr lang="en-US" sz="1500" dirty="0" err="1">
                <a:solidFill>
                  <a:schemeClr val="tx1"/>
                </a:solidFill>
              </a:rPr>
              <a:t>consulta</a:t>
            </a:r>
            <a:r>
              <a:rPr lang="en-US" sz="1500" dirty="0">
                <a:solidFill>
                  <a:schemeClr val="tx1"/>
                </a:solidFill>
              </a:rPr>
              <a:t> y de 	las </a:t>
            </a:r>
            <a:r>
              <a:rPr lang="en-US" sz="1500" dirty="0" err="1">
                <a:solidFill>
                  <a:schemeClr val="tx1"/>
                </a:solidFill>
              </a:rPr>
              <a:t>transformaciones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aplicadas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</a:p>
          <a:p>
            <a:pPr marL="0"/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732746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47CCAEB2-A3D7-41B8-A1EB-ACBE601F83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81" r="2450"/>
          <a:stretch/>
        </p:blipFill>
        <p:spPr>
          <a:xfrm>
            <a:off x="15" y="857257"/>
            <a:ext cx="3257535" cy="5143493"/>
          </a:xfrm>
          <a:prstGeom prst="rect">
            <a:avLst/>
          </a:prstGeom>
        </p:spPr>
      </p:pic>
      <p:sp>
        <p:nvSpPr>
          <p:cNvPr id="5" name="AutoShape 2" descr="https://www.excelcampus.com/wp-content/uploads/2014/10/PowerPivot-Create-Relationships-with-Drag-n-Drop-GIF.gif"/>
          <p:cNvSpPr>
            <a:spLocks noChangeAspect="1" noChangeArrowheads="1"/>
          </p:cNvSpPr>
          <p:nvPr/>
        </p:nvSpPr>
        <p:spPr bwMode="auto">
          <a:xfrm>
            <a:off x="116681" y="79772"/>
            <a:ext cx="2886075" cy="162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6972" y="1131094"/>
            <a:ext cx="4988378" cy="994172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 err="1">
                <a:solidFill>
                  <a:schemeClr val="accent5"/>
                </a:solidFill>
              </a:rPr>
              <a:t>Transformar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datos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FE973A-EEA1-4496-9EE4-8A28D7514FEA}"/>
              </a:ext>
            </a:extLst>
          </p:cNvPr>
          <p:cNvSpPr txBox="1">
            <a:spLocks/>
          </p:cNvSpPr>
          <p:nvPr/>
        </p:nvSpPr>
        <p:spPr>
          <a:xfrm>
            <a:off x="3737610" y="1910798"/>
            <a:ext cx="5177790" cy="3579175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75" dirty="0"/>
          </a:p>
          <a:p>
            <a:pPr marL="385763"/>
            <a:r>
              <a:rPr lang="en-US" sz="1500" dirty="0">
                <a:solidFill>
                  <a:schemeClr val="tx1"/>
                </a:solidFill>
              </a:rPr>
              <a:t>Con el </a:t>
            </a:r>
            <a:r>
              <a:rPr lang="en-US" sz="1500" dirty="0" err="1">
                <a:solidFill>
                  <a:schemeClr val="tx1"/>
                </a:solidFill>
              </a:rPr>
              <a:t>botón</a:t>
            </a:r>
            <a:r>
              <a:rPr lang="en-US" sz="1500" dirty="0">
                <a:solidFill>
                  <a:schemeClr val="tx1"/>
                </a:solidFill>
              </a:rPr>
              <a:t> derecho </a:t>
            </a:r>
            <a:r>
              <a:rPr lang="en-US" sz="1500" dirty="0" err="1">
                <a:solidFill>
                  <a:schemeClr val="tx1"/>
                </a:solidFill>
              </a:rPr>
              <a:t>sobre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una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columna</a:t>
            </a:r>
            <a:r>
              <a:rPr lang="en-US" sz="1500" dirty="0">
                <a:solidFill>
                  <a:schemeClr val="tx1"/>
                </a:solidFill>
              </a:rPr>
              <a:t>, se </a:t>
            </a:r>
            <a:r>
              <a:rPr lang="en-US" sz="1500" dirty="0" err="1">
                <a:solidFill>
                  <a:schemeClr val="tx1"/>
                </a:solidFill>
              </a:rPr>
              <a:t>muestran</a:t>
            </a:r>
            <a:r>
              <a:rPr lang="en-US" sz="1500" dirty="0">
                <a:solidFill>
                  <a:schemeClr val="tx1"/>
                </a:solidFill>
              </a:rPr>
              <a:t> las </a:t>
            </a:r>
            <a:r>
              <a:rPr lang="en-US" sz="1500" dirty="0" err="1">
                <a:solidFill>
                  <a:schemeClr val="tx1"/>
                </a:solidFill>
              </a:rPr>
              <a:t>transformaciones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disponibles</a:t>
            </a:r>
            <a:r>
              <a:rPr lang="en-US" sz="1500" dirty="0">
                <a:solidFill>
                  <a:schemeClr val="tx1"/>
                </a:solidFill>
              </a:rPr>
              <a:t>:</a:t>
            </a:r>
          </a:p>
          <a:p>
            <a:pPr lvl="2"/>
            <a:r>
              <a:rPr lang="en-US" sz="1500" dirty="0" err="1">
                <a:solidFill>
                  <a:schemeClr val="tx1"/>
                </a:solidFill>
              </a:rPr>
              <a:t>Quitar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columna</a:t>
            </a:r>
            <a:endParaRPr lang="en-US" sz="1500" dirty="0">
              <a:solidFill>
                <a:schemeClr val="tx1"/>
              </a:solidFill>
            </a:endParaRPr>
          </a:p>
          <a:p>
            <a:pPr lvl="2"/>
            <a:r>
              <a:rPr lang="en-US" sz="1500" dirty="0" err="1">
                <a:solidFill>
                  <a:schemeClr val="tx1"/>
                </a:solidFill>
              </a:rPr>
              <a:t>Duplicarla</a:t>
            </a:r>
            <a:endParaRPr lang="en-US" sz="1500" dirty="0">
              <a:solidFill>
                <a:schemeClr val="tx1"/>
              </a:solidFill>
            </a:endParaRPr>
          </a:p>
          <a:p>
            <a:pPr lvl="2"/>
            <a:r>
              <a:rPr lang="en-US" sz="1500" dirty="0" err="1">
                <a:solidFill>
                  <a:schemeClr val="tx1"/>
                </a:solidFill>
              </a:rPr>
              <a:t>Dividirla</a:t>
            </a:r>
            <a:endParaRPr lang="en-US" sz="1500" dirty="0">
              <a:solidFill>
                <a:schemeClr val="tx1"/>
              </a:solidFill>
            </a:endParaRPr>
          </a:p>
          <a:p>
            <a:pPr lvl="2"/>
            <a:r>
              <a:rPr lang="en-US" sz="1500" dirty="0" err="1">
                <a:solidFill>
                  <a:schemeClr val="tx1"/>
                </a:solidFill>
              </a:rPr>
              <a:t>Reemplazar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valores</a:t>
            </a:r>
            <a:endParaRPr lang="en-US" sz="1500" dirty="0">
              <a:solidFill>
                <a:schemeClr val="tx1"/>
              </a:solidFill>
            </a:endParaRPr>
          </a:p>
          <a:p>
            <a:pPr lvl="2"/>
            <a:r>
              <a:rPr lang="en-US" sz="1500" dirty="0">
                <a:solidFill>
                  <a:schemeClr val="tx1"/>
                </a:solidFill>
              </a:rPr>
              <a:t>…</a:t>
            </a:r>
          </a:p>
          <a:p>
            <a:pPr marL="385763"/>
            <a:r>
              <a:rPr lang="en-US" sz="1500" dirty="0" err="1">
                <a:solidFill>
                  <a:schemeClr val="tx1"/>
                </a:solidFill>
              </a:rPr>
              <a:t>En</a:t>
            </a:r>
            <a:r>
              <a:rPr lang="en-US" sz="1500" dirty="0">
                <a:solidFill>
                  <a:schemeClr val="tx1"/>
                </a:solidFill>
              </a:rPr>
              <a:t> la </a:t>
            </a:r>
            <a:r>
              <a:rPr lang="en-US" sz="1500" dirty="0" err="1">
                <a:solidFill>
                  <a:schemeClr val="tx1"/>
                </a:solidFill>
              </a:rPr>
              <a:t>Cinta</a:t>
            </a:r>
            <a:r>
              <a:rPr lang="en-US" sz="1500" dirty="0">
                <a:solidFill>
                  <a:schemeClr val="tx1"/>
                </a:solidFill>
              </a:rPr>
              <a:t> de Editor de </a:t>
            </a:r>
            <a:r>
              <a:rPr lang="en-US" sz="1500" dirty="0" err="1">
                <a:solidFill>
                  <a:schemeClr val="tx1"/>
                </a:solidFill>
              </a:rPr>
              <a:t>Consultas</a:t>
            </a:r>
            <a:r>
              <a:rPr lang="en-US" sz="1500" dirty="0">
                <a:solidFill>
                  <a:schemeClr val="tx1"/>
                </a:solidFill>
              </a:rPr>
              <a:t>, </a:t>
            </a:r>
            <a:r>
              <a:rPr lang="en-US" sz="1500" dirty="0" err="1">
                <a:solidFill>
                  <a:schemeClr val="tx1"/>
                </a:solidFill>
              </a:rPr>
              <a:t>contiene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herramientas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adicionales</a:t>
            </a:r>
            <a:r>
              <a:rPr lang="en-US" sz="1500" dirty="0">
                <a:solidFill>
                  <a:schemeClr val="tx1"/>
                </a:solidFill>
              </a:rPr>
              <a:t>:</a:t>
            </a:r>
          </a:p>
          <a:p>
            <a:pPr lvl="2"/>
            <a:r>
              <a:rPr lang="en-US" sz="1500" dirty="0" err="1">
                <a:solidFill>
                  <a:schemeClr val="tx1"/>
                </a:solidFill>
              </a:rPr>
              <a:t>Cambiar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tipo</a:t>
            </a:r>
            <a:r>
              <a:rPr lang="en-US" sz="1500" dirty="0">
                <a:solidFill>
                  <a:schemeClr val="tx1"/>
                </a:solidFill>
              </a:rPr>
              <a:t> de </a:t>
            </a:r>
            <a:r>
              <a:rPr lang="en-US" sz="1500" dirty="0" err="1">
                <a:solidFill>
                  <a:schemeClr val="tx1"/>
                </a:solidFill>
              </a:rPr>
              <a:t>datos</a:t>
            </a:r>
            <a:endParaRPr lang="en-US" sz="1500" dirty="0">
              <a:solidFill>
                <a:schemeClr val="tx1"/>
              </a:solidFill>
            </a:endParaRPr>
          </a:p>
          <a:p>
            <a:pPr lvl="2"/>
            <a:r>
              <a:rPr lang="en-US" sz="1500" dirty="0" err="1">
                <a:solidFill>
                  <a:schemeClr val="tx1"/>
                </a:solidFill>
              </a:rPr>
              <a:t>Agregar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anotaciones</a:t>
            </a:r>
            <a:endParaRPr lang="en-US" sz="1500" dirty="0">
              <a:solidFill>
                <a:schemeClr val="tx1"/>
              </a:solidFill>
            </a:endParaRPr>
          </a:p>
          <a:p>
            <a:pPr lvl="2"/>
            <a:r>
              <a:rPr lang="en-US" sz="1500" dirty="0" err="1">
                <a:solidFill>
                  <a:schemeClr val="tx1"/>
                </a:solidFill>
              </a:rPr>
              <a:t>Extraer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elementos</a:t>
            </a:r>
            <a:r>
              <a:rPr lang="en-US" sz="1500" dirty="0">
                <a:solidFill>
                  <a:schemeClr val="tx1"/>
                </a:solidFill>
              </a:rPr>
              <a:t> de </a:t>
            </a:r>
            <a:r>
              <a:rPr lang="en-US" sz="1500" dirty="0" err="1">
                <a:solidFill>
                  <a:schemeClr val="tx1"/>
                </a:solidFill>
              </a:rPr>
              <a:t>fechas</a:t>
            </a:r>
            <a:endParaRPr lang="en-US" sz="1500" dirty="0">
              <a:solidFill>
                <a:schemeClr val="tx1"/>
              </a:solidFill>
            </a:endParaRPr>
          </a:p>
          <a:p>
            <a:pPr lvl="2"/>
            <a:r>
              <a:rPr lang="en-US" sz="1500" dirty="0">
                <a:solidFill>
                  <a:schemeClr val="tx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52411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E5BC71EF-FF8B-41B1-AF1B-BDBF107D35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263" r="1" b="1"/>
          <a:stretch/>
        </p:blipFill>
        <p:spPr>
          <a:xfrm>
            <a:off x="15" y="857257"/>
            <a:ext cx="3257535" cy="5143493"/>
          </a:xfrm>
          <a:prstGeom prst="rect">
            <a:avLst/>
          </a:prstGeom>
        </p:spPr>
      </p:pic>
      <p:sp>
        <p:nvSpPr>
          <p:cNvPr id="5" name="AutoShape 2" descr="https://www.excelcampus.com/wp-content/uploads/2014/10/PowerPivot-Create-Relationships-with-Drag-n-Drop-GIF.gif"/>
          <p:cNvSpPr>
            <a:spLocks noChangeAspect="1" noChangeArrowheads="1"/>
          </p:cNvSpPr>
          <p:nvPr/>
        </p:nvSpPr>
        <p:spPr bwMode="auto">
          <a:xfrm>
            <a:off x="116681" y="79772"/>
            <a:ext cx="2886075" cy="162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6972" y="1131094"/>
            <a:ext cx="4988378" cy="994172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 err="1">
                <a:solidFill>
                  <a:schemeClr val="accent5"/>
                </a:solidFill>
              </a:rPr>
              <a:t>Transformar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datos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FE973A-EEA1-4496-9EE4-8A28D7514FEA}"/>
              </a:ext>
            </a:extLst>
          </p:cNvPr>
          <p:cNvSpPr txBox="1">
            <a:spLocks/>
          </p:cNvSpPr>
          <p:nvPr/>
        </p:nvSpPr>
        <p:spPr>
          <a:xfrm>
            <a:off x="3737610" y="2226469"/>
            <a:ext cx="4865915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dirty="0">
              <a:solidFill>
                <a:schemeClr val="tx1"/>
              </a:solidFill>
            </a:endParaRPr>
          </a:p>
          <a:p>
            <a:pPr marL="0"/>
            <a:r>
              <a:rPr lang="en-US" sz="2100" dirty="0">
                <a:solidFill>
                  <a:schemeClr val="tx1"/>
                </a:solidFill>
              </a:rPr>
              <a:t>A </a:t>
            </a:r>
            <a:r>
              <a:rPr lang="en-US" sz="2100" dirty="0" err="1">
                <a:solidFill>
                  <a:schemeClr val="tx1"/>
                </a:solidFill>
              </a:rPr>
              <a:t>medida</a:t>
            </a:r>
            <a:r>
              <a:rPr lang="en-US" sz="2100" dirty="0">
                <a:solidFill>
                  <a:schemeClr val="tx1"/>
                </a:solidFill>
              </a:rPr>
              <a:t> que se </a:t>
            </a:r>
            <a:r>
              <a:rPr lang="en-US" sz="2100" dirty="0" err="1">
                <a:solidFill>
                  <a:schemeClr val="tx1"/>
                </a:solidFill>
              </a:rPr>
              <a:t>aplican</a:t>
            </a:r>
            <a:r>
              <a:rPr lang="en-US" sz="2100" dirty="0">
                <a:solidFill>
                  <a:schemeClr val="tx1"/>
                </a:solidFill>
              </a:rPr>
              <a:t> las </a:t>
            </a:r>
            <a:r>
              <a:rPr lang="en-US" sz="2100" dirty="0" err="1">
                <a:solidFill>
                  <a:schemeClr val="tx1"/>
                </a:solidFill>
              </a:rPr>
              <a:t>transformaciones</a:t>
            </a:r>
            <a:r>
              <a:rPr lang="en-US" sz="2100" dirty="0">
                <a:solidFill>
                  <a:schemeClr val="tx1"/>
                </a:solidFill>
              </a:rPr>
              <a:t>, </a:t>
            </a:r>
            <a:r>
              <a:rPr lang="en-US" sz="2100" dirty="0" err="1">
                <a:solidFill>
                  <a:schemeClr val="tx1"/>
                </a:solidFill>
              </a:rPr>
              <a:t>aparece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cada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uno</a:t>
            </a:r>
            <a:r>
              <a:rPr lang="en-US" sz="2100" dirty="0">
                <a:solidFill>
                  <a:schemeClr val="tx1"/>
                </a:solidFill>
              </a:rPr>
              <a:t> de </a:t>
            </a:r>
            <a:r>
              <a:rPr lang="en-US" sz="2100" dirty="0" err="1">
                <a:solidFill>
                  <a:schemeClr val="tx1"/>
                </a:solidFill>
              </a:rPr>
              <a:t>los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pasos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en</a:t>
            </a:r>
            <a:r>
              <a:rPr lang="en-US" sz="2100" dirty="0">
                <a:solidFill>
                  <a:schemeClr val="tx1"/>
                </a:solidFill>
              </a:rPr>
              <a:t> la </a:t>
            </a:r>
            <a:r>
              <a:rPr lang="en-US" sz="2100" dirty="0" err="1">
                <a:solidFill>
                  <a:schemeClr val="tx1"/>
                </a:solidFill>
              </a:rPr>
              <a:t>lista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Pasos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Aplicados</a:t>
            </a:r>
            <a:endParaRPr lang="en-US" sz="2100" dirty="0">
              <a:solidFill>
                <a:schemeClr val="tx1"/>
              </a:solidFill>
            </a:endParaRPr>
          </a:p>
          <a:p>
            <a:pPr marL="0"/>
            <a:endParaRPr lang="es-UY" sz="2100" dirty="0">
              <a:solidFill>
                <a:schemeClr val="tx1"/>
              </a:solidFill>
            </a:endParaRPr>
          </a:p>
          <a:p>
            <a:pPr marL="0"/>
            <a:r>
              <a:rPr lang="es-UY" sz="2100" dirty="0">
                <a:solidFill>
                  <a:schemeClr val="tx1"/>
                </a:solidFill>
              </a:rPr>
              <a:t>P</a:t>
            </a:r>
            <a:r>
              <a:rPr lang="en-US" sz="2100" dirty="0" err="1">
                <a:solidFill>
                  <a:schemeClr val="tx1"/>
                </a:solidFill>
              </a:rPr>
              <a:t>ara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guardar</a:t>
            </a:r>
            <a:r>
              <a:rPr lang="en-US" sz="2100" dirty="0">
                <a:solidFill>
                  <a:schemeClr val="tx1"/>
                </a:solidFill>
              </a:rPr>
              <a:t> las </a:t>
            </a:r>
            <a:r>
              <a:rPr lang="en-US" sz="2100" dirty="0" err="1">
                <a:solidFill>
                  <a:schemeClr val="tx1"/>
                </a:solidFill>
              </a:rPr>
              <a:t>transformaciones</a:t>
            </a:r>
            <a:r>
              <a:rPr lang="en-US" sz="2100" dirty="0">
                <a:solidFill>
                  <a:schemeClr val="tx1"/>
                </a:solidFill>
              </a:rPr>
              <a:t>, </a:t>
            </a:r>
            <a:r>
              <a:rPr lang="en-US" sz="2100" dirty="0" err="1">
                <a:solidFill>
                  <a:schemeClr val="tx1"/>
                </a:solidFill>
              </a:rPr>
              <a:t>seleccione</a:t>
            </a:r>
            <a:r>
              <a:rPr lang="en-US" sz="2100" dirty="0">
                <a:solidFill>
                  <a:schemeClr val="tx1"/>
                </a:solidFill>
              </a:rPr>
              <a:t> “</a:t>
            </a:r>
            <a:r>
              <a:rPr lang="en-US" sz="2100" dirty="0" err="1">
                <a:solidFill>
                  <a:schemeClr val="tx1"/>
                </a:solidFill>
              </a:rPr>
              <a:t>Cerrar</a:t>
            </a:r>
            <a:r>
              <a:rPr lang="en-US" sz="2100" dirty="0">
                <a:solidFill>
                  <a:schemeClr val="tx1"/>
                </a:solidFill>
              </a:rPr>
              <a:t> y </a:t>
            </a:r>
            <a:r>
              <a:rPr lang="en-US" sz="2100" dirty="0" err="1">
                <a:solidFill>
                  <a:schemeClr val="tx1"/>
                </a:solidFill>
              </a:rPr>
              <a:t>Aplicar</a:t>
            </a:r>
            <a:r>
              <a:rPr lang="en-US" sz="2100" dirty="0">
                <a:solidFill>
                  <a:schemeClr val="tx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2239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www.excelcampus.com/wp-content/uploads/2014/10/PowerPivot-Create-Relationships-with-Drag-n-Drop-GIF.gif"/>
          <p:cNvSpPr>
            <a:spLocks noChangeAspect="1" noChangeArrowheads="1"/>
          </p:cNvSpPr>
          <p:nvPr/>
        </p:nvSpPr>
        <p:spPr bwMode="auto">
          <a:xfrm>
            <a:off x="116681" y="79772"/>
            <a:ext cx="2886075" cy="162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 err="1">
                <a:solidFill>
                  <a:schemeClr val="accent5"/>
                </a:solidFill>
              </a:rPr>
              <a:t>Transformar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datos</a:t>
            </a:r>
            <a:r>
              <a:rPr lang="en-US" dirty="0"/>
              <a:t> </a:t>
            </a:r>
            <a:r>
              <a:rPr lang="en-US" dirty="0" err="1"/>
              <a:t>Avanzados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FB17A0-6574-4CBB-887A-54EAE247E0E2}"/>
              </a:ext>
            </a:extLst>
          </p:cNvPr>
          <p:cNvSpPr txBox="1">
            <a:spLocks/>
          </p:cNvSpPr>
          <p:nvPr/>
        </p:nvSpPr>
        <p:spPr>
          <a:xfrm>
            <a:off x="4283766" y="2052715"/>
            <a:ext cx="3943349" cy="340860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UY" sz="2100" dirty="0">
                <a:solidFill>
                  <a:schemeClr val="tx1"/>
                </a:solidFill>
              </a:rPr>
              <a:t>Eliminar columnas </a:t>
            </a:r>
            <a:endParaRPr lang="es-UY" sz="800" dirty="0">
              <a:solidFill>
                <a:schemeClr val="tx1"/>
              </a:solidFill>
            </a:endParaRPr>
          </a:p>
          <a:p>
            <a:r>
              <a:rPr lang="es-UY" sz="2100" dirty="0">
                <a:solidFill>
                  <a:schemeClr val="tx1"/>
                </a:solidFill>
              </a:rPr>
              <a:t>Eliminar filas </a:t>
            </a:r>
            <a:endParaRPr lang="es-UY" sz="800" dirty="0">
              <a:solidFill>
                <a:schemeClr val="tx1"/>
              </a:solidFill>
            </a:endParaRPr>
          </a:p>
          <a:p>
            <a:r>
              <a:rPr lang="es-UY" sz="2100" dirty="0">
                <a:solidFill>
                  <a:schemeClr val="tx1"/>
                </a:solidFill>
              </a:rPr>
              <a:t>Separar datos por delimitador o por número de caracteres </a:t>
            </a:r>
          </a:p>
          <a:p>
            <a:r>
              <a:rPr lang="es-UY" sz="2100" dirty="0">
                <a:solidFill>
                  <a:schemeClr val="tx1"/>
                </a:solidFill>
              </a:rPr>
              <a:t>Reemplazar valores </a:t>
            </a:r>
          </a:p>
          <a:p>
            <a:r>
              <a:rPr lang="es-UY" sz="2100" dirty="0">
                <a:solidFill>
                  <a:schemeClr val="tx1"/>
                </a:solidFill>
              </a:rPr>
              <a:t>Ordenar  </a:t>
            </a:r>
          </a:p>
          <a:p>
            <a:r>
              <a:rPr lang="es-UY" sz="2100" dirty="0">
                <a:solidFill>
                  <a:schemeClr val="tx1"/>
                </a:solidFill>
              </a:rPr>
              <a:t>Llenar datos vacíos</a:t>
            </a:r>
          </a:p>
          <a:p>
            <a:pPr lvl="1"/>
            <a:endParaRPr lang="en-US" sz="1800" dirty="0"/>
          </a:p>
          <a:p>
            <a:endParaRPr lang="en-US" sz="21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CFCD687-4C95-440D-B5C5-CD31690C9555}"/>
              </a:ext>
            </a:extLst>
          </p:cNvPr>
          <p:cNvSpPr txBox="1">
            <a:spLocks/>
          </p:cNvSpPr>
          <p:nvPr/>
        </p:nvSpPr>
        <p:spPr>
          <a:xfrm>
            <a:off x="434879" y="2125266"/>
            <a:ext cx="2886075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UY" sz="2100" dirty="0">
              <a:solidFill>
                <a:schemeClr val="tx1"/>
              </a:solidFill>
            </a:endParaRPr>
          </a:p>
          <a:p>
            <a:r>
              <a:rPr lang="es-ES" sz="2100" dirty="0">
                <a:solidFill>
                  <a:schemeClr val="accent5"/>
                </a:solidFill>
              </a:rPr>
              <a:t>Editar</a:t>
            </a:r>
          </a:p>
          <a:p>
            <a:r>
              <a:rPr lang="es-ES" sz="2100" dirty="0">
                <a:solidFill>
                  <a:schemeClr val="tx1"/>
                </a:solidFill>
              </a:rPr>
              <a:t>Transformar</a:t>
            </a:r>
          </a:p>
          <a:p>
            <a:r>
              <a:rPr lang="es-ES" sz="2100" dirty="0">
                <a:solidFill>
                  <a:schemeClr val="tx1"/>
                </a:solidFill>
              </a:rPr>
              <a:t>Agregar columna</a:t>
            </a:r>
          </a:p>
          <a:p>
            <a:r>
              <a:rPr lang="es-ES" sz="2100" dirty="0">
                <a:solidFill>
                  <a:schemeClr val="tx1"/>
                </a:solidFill>
              </a:rPr>
              <a:t>Limpieza con formato irregular</a:t>
            </a:r>
          </a:p>
        </p:txBody>
      </p:sp>
    </p:spTree>
    <p:extLst>
      <p:ext uri="{BB962C8B-B14F-4D97-AF65-F5344CB8AC3E}">
        <p14:creationId xmlns:p14="http://schemas.microsoft.com/office/powerpoint/2010/main" val="4024497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www.excelcampus.com/wp-content/uploads/2014/10/PowerPivot-Create-Relationships-with-Drag-n-Drop-GIF.gif"/>
          <p:cNvSpPr>
            <a:spLocks noChangeAspect="1" noChangeArrowheads="1"/>
          </p:cNvSpPr>
          <p:nvPr/>
        </p:nvSpPr>
        <p:spPr bwMode="auto">
          <a:xfrm>
            <a:off x="116681" y="79772"/>
            <a:ext cx="2886075" cy="162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 err="1">
                <a:solidFill>
                  <a:schemeClr val="accent5"/>
                </a:solidFill>
              </a:rPr>
              <a:t>Transformar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datos</a:t>
            </a:r>
            <a:r>
              <a:rPr lang="en-US" dirty="0"/>
              <a:t> </a:t>
            </a:r>
            <a:r>
              <a:rPr lang="en-US" dirty="0" err="1"/>
              <a:t>Avanzados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FB17A0-6574-4CBB-887A-54EAE247E0E2}"/>
              </a:ext>
            </a:extLst>
          </p:cNvPr>
          <p:cNvSpPr txBox="1">
            <a:spLocks/>
          </p:cNvSpPr>
          <p:nvPr/>
        </p:nvSpPr>
        <p:spPr>
          <a:xfrm>
            <a:off x="4283766" y="2052715"/>
            <a:ext cx="3943349" cy="340860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UY" sz="2100" dirty="0">
                <a:solidFill>
                  <a:schemeClr val="tx1"/>
                </a:solidFill>
              </a:rPr>
              <a:t>Trasponer datos</a:t>
            </a:r>
          </a:p>
          <a:p>
            <a:r>
              <a:rPr lang="es-UY" sz="2100" dirty="0">
                <a:solidFill>
                  <a:schemeClr val="tx1"/>
                </a:solidFill>
              </a:rPr>
              <a:t>Cambiar tipo de datos</a:t>
            </a:r>
          </a:p>
          <a:p>
            <a:r>
              <a:rPr lang="es-UY" sz="2100" dirty="0" err="1">
                <a:solidFill>
                  <a:schemeClr val="tx1"/>
                </a:solidFill>
              </a:rPr>
              <a:t>Despivotar</a:t>
            </a:r>
            <a:r>
              <a:rPr lang="es-UY" sz="2100" dirty="0">
                <a:solidFill>
                  <a:schemeClr val="tx1"/>
                </a:solidFill>
              </a:rPr>
              <a:t> columnas</a:t>
            </a:r>
          </a:p>
          <a:p>
            <a:r>
              <a:rPr lang="es-UY" sz="2100" dirty="0">
                <a:solidFill>
                  <a:schemeClr val="tx1"/>
                </a:solidFill>
              </a:rPr>
              <a:t>Mover </a:t>
            </a:r>
          </a:p>
          <a:p>
            <a:r>
              <a:rPr lang="es-UY" sz="2100" dirty="0">
                <a:solidFill>
                  <a:schemeClr val="tx1"/>
                </a:solidFill>
              </a:rPr>
              <a:t>Transformar datos (</a:t>
            </a:r>
            <a:r>
              <a:rPr lang="es-UY" sz="2100" dirty="0" err="1">
                <a:solidFill>
                  <a:schemeClr val="tx1"/>
                </a:solidFill>
              </a:rPr>
              <a:t>Ej</a:t>
            </a:r>
            <a:r>
              <a:rPr lang="es-UY" sz="2100" dirty="0">
                <a:solidFill>
                  <a:schemeClr val="tx1"/>
                </a:solidFill>
              </a:rPr>
              <a:t>: primer día del mes, fin de mes, </a:t>
            </a:r>
            <a:r>
              <a:rPr lang="es-UY" sz="2100" dirty="0" err="1">
                <a:solidFill>
                  <a:schemeClr val="tx1"/>
                </a:solidFill>
              </a:rPr>
              <a:t>nro</a:t>
            </a:r>
            <a:r>
              <a:rPr lang="es-UY" sz="2100" dirty="0">
                <a:solidFill>
                  <a:schemeClr val="tx1"/>
                </a:solidFill>
              </a:rPr>
              <a:t> de semana, promedios, etc.) </a:t>
            </a:r>
          </a:p>
          <a:p>
            <a:pPr lvl="1"/>
            <a:endParaRPr lang="en-US" sz="1800" dirty="0"/>
          </a:p>
          <a:p>
            <a:endParaRPr lang="en-US" sz="21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CFCD687-4C95-440D-B5C5-CD31690C9555}"/>
              </a:ext>
            </a:extLst>
          </p:cNvPr>
          <p:cNvSpPr txBox="1">
            <a:spLocks/>
          </p:cNvSpPr>
          <p:nvPr/>
        </p:nvSpPr>
        <p:spPr>
          <a:xfrm>
            <a:off x="434879" y="2125266"/>
            <a:ext cx="2886075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UY" sz="2100" dirty="0">
              <a:solidFill>
                <a:schemeClr val="tx1"/>
              </a:solidFill>
            </a:endParaRPr>
          </a:p>
          <a:p>
            <a:r>
              <a:rPr lang="es-ES" sz="2100" dirty="0">
                <a:solidFill>
                  <a:schemeClr val="tx1"/>
                </a:solidFill>
              </a:rPr>
              <a:t>Editar</a:t>
            </a:r>
          </a:p>
          <a:p>
            <a:r>
              <a:rPr lang="es-ES" sz="2100" dirty="0">
                <a:solidFill>
                  <a:schemeClr val="accent5"/>
                </a:solidFill>
              </a:rPr>
              <a:t>Transformar</a:t>
            </a:r>
          </a:p>
          <a:p>
            <a:r>
              <a:rPr lang="es-ES" sz="2100" dirty="0">
                <a:solidFill>
                  <a:schemeClr val="tx1"/>
                </a:solidFill>
              </a:rPr>
              <a:t>Agregar columna</a:t>
            </a:r>
          </a:p>
          <a:p>
            <a:r>
              <a:rPr lang="es-ES" sz="2100" dirty="0">
                <a:solidFill>
                  <a:schemeClr val="tx1"/>
                </a:solidFill>
              </a:rPr>
              <a:t>Limpieza con formato irregular</a:t>
            </a:r>
          </a:p>
        </p:txBody>
      </p:sp>
    </p:spTree>
    <p:extLst>
      <p:ext uri="{BB962C8B-B14F-4D97-AF65-F5344CB8AC3E}">
        <p14:creationId xmlns:p14="http://schemas.microsoft.com/office/powerpoint/2010/main" val="4082387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www.excelcampus.com/wp-content/uploads/2014/10/PowerPivot-Create-Relationships-with-Drag-n-Drop-GIF.gif"/>
          <p:cNvSpPr>
            <a:spLocks noChangeAspect="1" noChangeArrowheads="1"/>
          </p:cNvSpPr>
          <p:nvPr/>
        </p:nvSpPr>
        <p:spPr bwMode="auto">
          <a:xfrm>
            <a:off x="116681" y="79772"/>
            <a:ext cx="2886075" cy="162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 err="1">
                <a:solidFill>
                  <a:schemeClr val="accent5"/>
                </a:solidFill>
              </a:rPr>
              <a:t>Transformar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datos</a:t>
            </a:r>
            <a:r>
              <a:rPr lang="en-US" dirty="0"/>
              <a:t> </a:t>
            </a:r>
            <a:r>
              <a:rPr lang="en-US" dirty="0" err="1"/>
              <a:t>Avanzados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FB17A0-6574-4CBB-887A-54EAE247E0E2}"/>
              </a:ext>
            </a:extLst>
          </p:cNvPr>
          <p:cNvSpPr txBox="1">
            <a:spLocks/>
          </p:cNvSpPr>
          <p:nvPr/>
        </p:nvSpPr>
        <p:spPr>
          <a:xfrm>
            <a:off x="4283766" y="2052715"/>
            <a:ext cx="3943349" cy="340860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UY" sz="2100" dirty="0">
                <a:solidFill>
                  <a:schemeClr val="tx1"/>
                </a:solidFill>
              </a:rPr>
              <a:t>Columnas condicionales </a:t>
            </a:r>
          </a:p>
          <a:p>
            <a:r>
              <a:rPr lang="es-UY" sz="2100" dirty="0">
                <a:solidFill>
                  <a:schemeClr val="tx1"/>
                </a:solidFill>
              </a:rPr>
              <a:t>Duplicar columnas</a:t>
            </a:r>
          </a:p>
          <a:p>
            <a:r>
              <a:rPr lang="es-UY" sz="2100" dirty="0">
                <a:solidFill>
                  <a:schemeClr val="tx1"/>
                </a:solidFill>
              </a:rPr>
              <a:t>Indexarlas</a:t>
            </a:r>
          </a:p>
          <a:p>
            <a:r>
              <a:rPr lang="es-UY" sz="2100" dirty="0">
                <a:solidFill>
                  <a:schemeClr val="tx1"/>
                </a:solidFill>
              </a:rPr>
              <a:t>Columnas de acuerdo a formulas DAX o formulas M</a:t>
            </a:r>
          </a:p>
          <a:p>
            <a:r>
              <a:rPr lang="es-UY" sz="2100" dirty="0">
                <a:solidFill>
                  <a:schemeClr val="tx1"/>
                </a:solidFill>
              </a:rPr>
              <a:t>Columnas a partir de ejemplos</a:t>
            </a:r>
          </a:p>
          <a:p>
            <a:endParaRPr lang="es-UY" sz="2100" dirty="0"/>
          </a:p>
          <a:p>
            <a:pPr lvl="1"/>
            <a:endParaRPr lang="en-US" sz="1800" dirty="0"/>
          </a:p>
          <a:p>
            <a:endParaRPr lang="en-US" sz="21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CFCD687-4C95-440D-B5C5-CD31690C9555}"/>
              </a:ext>
            </a:extLst>
          </p:cNvPr>
          <p:cNvSpPr txBox="1">
            <a:spLocks/>
          </p:cNvSpPr>
          <p:nvPr/>
        </p:nvSpPr>
        <p:spPr>
          <a:xfrm>
            <a:off x="434879" y="2125266"/>
            <a:ext cx="2886075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UY" sz="2100" dirty="0">
              <a:solidFill>
                <a:schemeClr val="tx1"/>
              </a:solidFill>
            </a:endParaRPr>
          </a:p>
          <a:p>
            <a:r>
              <a:rPr lang="es-ES" sz="2100" dirty="0">
                <a:solidFill>
                  <a:schemeClr val="tx1"/>
                </a:solidFill>
              </a:rPr>
              <a:t>Editar</a:t>
            </a:r>
          </a:p>
          <a:p>
            <a:r>
              <a:rPr lang="es-ES" sz="2100" dirty="0">
                <a:solidFill>
                  <a:schemeClr val="tx1"/>
                </a:solidFill>
              </a:rPr>
              <a:t>Transformar</a:t>
            </a:r>
          </a:p>
          <a:p>
            <a:r>
              <a:rPr lang="es-ES" sz="2100" dirty="0">
                <a:solidFill>
                  <a:schemeClr val="accent5"/>
                </a:solidFill>
              </a:rPr>
              <a:t>Agregar columna</a:t>
            </a:r>
          </a:p>
          <a:p>
            <a:r>
              <a:rPr lang="es-ES" sz="2100" dirty="0">
                <a:solidFill>
                  <a:schemeClr val="tx1"/>
                </a:solidFill>
              </a:rPr>
              <a:t>Limpieza con formato irregular</a:t>
            </a:r>
          </a:p>
        </p:txBody>
      </p:sp>
    </p:spTree>
    <p:extLst>
      <p:ext uri="{BB962C8B-B14F-4D97-AF65-F5344CB8AC3E}">
        <p14:creationId xmlns:p14="http://schemas.microsoft.com/office/powerpoint/2010/main" val="12649003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www.excelcampus.com/wp-content/uploads/2014/10/PowerPivot-Create-Relationships-with-Drag-n-Drop-GIF.gif"/>
          <p:cNvSpPr>
            <a:spLocks noChangeAspect="1" noChangeArrowheads="1"/>
          </p:cNvSpPr>
          <p:nvPr/>
        </p:nvSpPr>
        <p:spPr bwMode="auto">
          <a:xfrm>
            <a:off x="116681" y="79772"/>
            <a:ext cx="2886075" cy="162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5400" dirty="0" err="1">
                <a:solidFill>
                  <a:schemeClr val="accent5"/>
                </a:solidFill>
              </a:rPr>
              <a:t>Transformar</a:t>
            </a:r>
            <a:r>
              <a:rPr lang="en-US" sz="5400" dirty="0">
                <a:solidFill>
                  <a:schemeClr val="accent5"/>
                </a:solidFill>
              </a:rPr>
              <a:t> </a:t>
            </a:r>
            <a:r>
              <a:rPr lang="en-US" sz="5400" dirty="0" err="1">
                <a:solidFill>
                  <a:schemeClr val="accent5"/>
                </a:solidFill>
              </a:rPr>
              <a:t>datos</a:t>
            </a:r>
            <a:r>
              <a:rPr lang="en-US" sz="5400" dirty="0"/>
              <a:t> </a:t>
            </a:r>
            <a:r>
              <a:rPr lang="en-US" sz="3300" dirty="0" err="1"/>
              <a:t>Avanzados</a:t>
            </a:r>
            <a:endParaRPr lang="en-US" sz="33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FB17A0-6574-4CBB-887A-54EAE247E0E2}"/>
              </a:ext>
            </a:extLst>
          </p:cNvPr>
          <p:cNvSpPr txBox="1">
            <a:spLocks/>
          </p:cNvSpPr>
          <p:nvPr/>
        </p:nvSpPr>
        <p:spPr>
          <a:xfrm>
            <a:off x="4293706" y="2390646"/>
            <a:ext cx="3943349" cy="340860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UY" sz="2100" dirty="0">
                <a:solidFill>
                  <a:schemeClr val="tx1"/>
                </a:solidFill>
              </a:rPr>
              <a:t>Conectar archivos en una misma carpeta </a:t>
            </a:r>
          </a:p>
          <a:p>
            <a:r>
              <a:rPr lang="es-UY" sz="2100" dirty="0">
                <a:solidFill>
                  <a:schemeClr val="tx1"/>
                </a:solidFill>
              </a:rPr>
              <a:t>Unir varias tablas en una </a:t>
            </a:r>
          </a:p>
          <a:p>
            <a:r>
              <a:rPr lang="es-UY" sz="2100" dirty="0">
                <a:solidFill>
                  <a:schemeClr val="tx1"/>
                </a:solidFill>
              </a:rPr>
              <a:t>Anexar tablas </a:t>
            </a:r>
          </a:p>
          <a:p>
            <a:r>
              <a:rPr lang="es-UY" sz="2100" dirty="0">
                <a:solidFill>
                  <a:schemeClr val="tx1"/>
                </a:solidFill>
              </a:rPr>
              <a:t>…</a:t>
            </a:r>
          </a:p>
          <a:p>
            <a:endParaRPr lang="es-UY" sz="2100" dirty="0"/>
          </a:p>
          <a:p>
            <a:endParaRPr lang="es-UY" sz="2100" dirty="0"/>
          </a:p>
          <a:p>
            <a:pPr lvl="1"/>
            <a:endParaRPr lang="en-US" sz="1800" dirty="0"/>
          </a:p>
          <a:p>
            <a:endParaRPr lang="en-US" sz="21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CFCD687-4C95-440D-B5C5-CD31690C9555}"/>
              </a:ext>
            </a:extLst>
          </p:cNvPr>
          <p:cNvSpPr txBox="1">
            <a:spLocks/>
          </p:cNvSpPr>
          <p:nvPr/>
        </p:nvSpPr>
        <p:spPr>
          <a:xfrm>
            <a:off x="434879" y="2125266"/>
            <a:ext cx="2886075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UY" sz="2100" dirty="0">
              <a:solidFill>
                <a:schemeClr val="tx1"/>
              </a:solidFill>
            </a:endParaRPr>
          </a:p>
          <a:p>
            <a:r>
              <a:rPr lang="es-ES" sz="2100" dirty="0">
                <a:solidFill>
                  <a:schemeClr val="tx1"/>
                </a:solidFill>
              </a:rPr>
              <a:t>Editar</a:t>
            </a:r>
          </a:p>
          <a:p>
            <a:r>
              <a:rPr lang="es-ES" sz="2100" dirty="0">
                <a:solidFill>
                  <a:schemeClr val="tx1"/>
                </a:solidFill>
              </a:rPr>
              <a:t>Transformar</a:t>
            </a:r>
          </a:p>
          <a:p>
            <a:r>
              <a:rPr lang="es-ES" sz="2100" dirty="0">
                <a:solidFill>
                  <a:schemeClr val="tx1"/>
                </a:solidFill>
              </a:rPr>
              <a:t>Agregar columna</a:t>
            </a:r>
          </a:p>
          <a:p>
            <a:r>
              <a:rPr lang="es-ES" sz="2100" dirty="0">
                <a:solidFill>
                  <a:schemeClr val="accent5"/>
                </a:solidFill>
              </a:rPr>
              <a:t>Limpieza con formato irregular</a:t>
            </a:r>
          </a:p>
        </p:txBody>
      </p:sp>
    </p:spTree>
    <p:extLst>
      <p:ext uri="{BB962C8B-B14F-4D97-AF65-F5344CB8AC3E}">
        <p14:creationId xmlns:p14="http://schemas.microsoft.com/office/powerpoint/2010/main" val="197274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2260597"/>
            <a:ext cx="7886700" cy="4028660"/>
          </a:xfrm>
        </p:spPr>
        <p:txBody>
          <a:bodyPr>
            <a:normAutofit fontScale="85000" lnSpcReduction="20000"/>
          </a:bodyPr>
          <a:lstStyle/>
          <a:p>
            <a:r>
              <a:rPr lang="es-UY"/>
              <a:t>Es el estudio de los datos a través de métodos estadísticos, la creación de métodos predictivos y la aplicación de técnicas de optimización y la comunicación de los resultados obtenidos a clientes, </a:t>
            </a:r>
            <a:r>
              <a:rPr lang="es-UY" err="1"/>
              <a:t>partners</a:t>
            </a:r>
            <a:r>
              <a:rPr lang="es-UY"/>
              <a:t> de negocio y clientes internos.</a:t>
            </a:r>
          </a:p>
          <a:p>
            <a:pPr marL="0" indent="0" algn="r">
              <a:buNone/>
            </a:pPr>
            <a:r>
              <a:rPr lang="es-UY" sz="1200"/>
              <a:t>New York </a:t>
            </a:r>
            <a:r>
              <a:rPr lang="es-UY" sz="1200" err="1"/>
              <a:t>University</a:t>
            </a:r>
            <a:r>
              <a:rPr lang="es-UY" sz="1200"/>
              <a:t>, Master in Business </a:t>
            </a:r>
            <a:r>
              <a:rPr lang="es-UY" sz="1200" err="1"/>
              <a:t>Analytics</a:t>
            </a:r>
            <a:endParaRPr lang="es-UY" sz="1200"/>
          </a:p>
          <a:p>
            <a:pPr marL="0" indent="0">
              <a:buNone/>
            </a:pPr>
            <a:endParaRPr lang="en-US"/>
          </a:p>
          <a:p>
            <a:r>
              <a:rPr lang="es-UY"/>
              <a:t>Refiere a las habilidades, tecnologías, prácticas para una continua e iterativa exploración e investigación de los datos del rendimiento pasado de una organización, para obtener conocimiento y permitir mejores decisiones empresariales.</a:t>
            </a:r>
          </a:p>
          <a:p>
            <a:endParaRPr lang="en-US"/>
          </a:p>
          <a:p>
            <a:pPr marL="0" indent="0" algn="r">
              <a:buNone/>
            </a:pPr>
            <a:r>
              <a:rPr lang="en-US" sz="1200" err="1"/>
              <a:t>Beller</a:t>
            </a:r>
            <a:r>
              <a:rPr lang="en-US" sz="1200"/>
              <a:t>, Michael J.; Alan Barnett (2009-06-18). </a:t>
            </a:r>
            <a:r>
              <a:rPr lang="en-US" sz="1200">
                <a:hlinkClick r:id="rId2"/>
              </a:rPr>
              <a:t>"Next Generation Business Analytics"</a:t>
            </a:r>
            <a:r>
              <a:rPr lang="en-US" sz="1200"/>
              <a:t>. Lightship Partners LLC</a:t>
            </a:r>
            <a:endParaRPr lang="es-UY" sz="1200"/>
          </a:p>
          <a:p>
            <a:pPr marL="0" indent="0">
              <a:buNone/>
            </a:pPr>
            <a:endParaRPr lang="es-ES" sz="140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A08B7A7-D428-420C-9117-C4BFEB2273BA}"/>
              </a:ext>
            </a:extLst>
          </p:cNvPr>
          <p:cNvSpPr txBox="1">
            <a:spLocks/>
          </p:cNvSpPr>
          <p:nvPr/>
        </p:nvSpPr>
        <p:spPr>
          <a:xfrm>
            <a:off x="180000" y="1260000"/>
            <a:ext cx="8393486" cy="5953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sz="4800" dirty="0"/>
              <a:t>¿Qué significa Analizar Datos?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21042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06588360"/>
              </p:ext>
            </p:extLst>
          </p:nvPr>
        </p:nvGraphicFramePr>
        <p:xfrm>
          <a:off x="397565" y="1828800"/>
          <a:ext cx="8534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9C788C0D-C933-4862-9036-F900B0349325}"/>
              </a:ext>
            </a:extLst>
          </p:cNvPr>
          <p:cNvSpPr txBox="1">
            <a:spLocks/>
          </p:cNvSpPr>
          <p:nvPr/>
        </p:nvSpPr>
        <p:spPr>
          <a:xfrm>
            <a:off x="180000" y="1260000"/>
            <a:ext cx="8393486" cy="5953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sz="4800" dirty="0"/>
              <a:t>Proceso de análisis de datos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92529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890A102-DB36-4387-97B0-D579B77DE0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97" y="1904464"/>
            <a:ext cx="6874205" cy="4258851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BBD3B51B-8BA7-4818-BD9F-49EC829BF672}"/>
              </a:ext>
            </a:extLst>
          </p:cNvPr>
          <p:cNvSpPr txBox="1">
            <a:spLocks/>
          </p:cNvSpPr>
          <p:nvPr/>
        </p:nvSpPr>
        <p:spPr>
          <a:xfrm>
            <a:off x="180000" y="1260000"/>
            <a:ext cx="8393486" cy="5953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sz="4800" dirty="0"/>
              <a:t>Modelado de datos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41180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720000" y="1980000"/>
            <a:ext cx="3464405" cy="3506400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</a:rPr>
              <a:t>Conectar</a:t>
            </a:r>
            <a:r>
              <a:rPr lang="en-US" sz="1800" dirty="0">
                <a:solidFill>
                  <a:schemeClr val="tx1"/>
                </a:solidFill>
              </a:rPr>
              <a:t> a </a:t>
            </a:r>
            <a:r>
              <a:rPr lang="en-US" sz="1800" dirty="0" err="1">
                <a:solidFill>
                  <a:schemeClr val="tx1"/>
                </a:solidFill>
              </a:rPr>
              <a:t>planilla</a:t>
            </a:r>
            <a:r>
              <a:rPr lang="en-US" sz="1800" dirty="0">
                <a:solidFill>
                  <a:schemeClr val="tx1"/>
                </a:solidFill>
              </a:rPr>
              <a:t> Excel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Y" sz="1800" dirty="0">
                <a:solidFill>
                  <a:schemeClr val="tx1"/>
                </a:solidFill>
              </a:rPr>
              <a:t>A</a:t>
            </a:r>
            <a:r>
              <a:rPr lang="en-US" sz="1800" dirty="0" err="1">
                <a:solidFill>
                  <a:schemeClr val="tx1"/>
                </a:solidFill>
              </a:rPr>
              <a:t>rmar</a:t>
            </a:r>
            <a:endParaRPr lang="en-US" sz="1800" dirty="0">
              <a:solidFill>
                <a:schemeClr val="tx1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UY" sz="1800" dirty="0">
                <a:solidFill>
                  <a:schemeClr val="tx1"/>
                </a:solidFill>
              </a:rPr>
              <a:t>1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tabla</a:t>
            </a:r>
            <a:endParaRPr lang="en-US" sz="1800" dirty="0">
              <a:solidFill>
                <a:schemeClr val="tx1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UY" sz="1800" dirty="0">
                <a:solidFill>
                  <a:schemeClr val="tx1"/>
                </a:solidFill>
              </a:rPr>
              <a:t>1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mapa</a:t>
            </a:r>
            <a:endParaRPr lang="en-US" sz="1800" dirty="0">
              <a:solidFill>
                <a:schemeClr val="tx1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UY" sz="1800" dirty="0">
                <a:solidFill>
                  <a:schemeClr val="tx1"/>
                </a:solidFill>
              </a:rPr>
              <a:t>1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gráfica</a:t>
            </a:r>
            <a:endParaRPr lang="en-US" sz="18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Y" sz="1800" dirty="0">
                <a:solidFill>
                  <a:schemeClr val="tx1"/>
                </a:solidFill>
              </a:rPr>
              <a:t>Guardar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Y" sz="1800" dirty="0"/>
              <a:t>Conceptos de usuario Final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UY" sz="1400" dirty="0">
                <a:solidFill>
                  <a:schemeClr val="tx1"/>
                </a:solidFill>
              </a:rPr>
              <a:t>Navegación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-UY" sz="1400" dirty="0"/>
              <a:t>Filtros</a:t>
            </a:r>
            <a:endParaRPr lang="es-UY" sz="1400" dirty="0">
              <a:solidFill>
                <a:schemeClr val="tx1"/>
              </a:solidFill>
            </a:endParaRP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632" y="2267370"/>
            <a:ext cx="2092110" cy="1420892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5" name="AutoShape 2" descr="https://www.excelcampus.com/wp-content/uploads/2014/10/PowerPivot-Create-Relationships-with-Drag-n-Drop-GIF.gif"/>
          <p:cNvSpPr>
            <a:spLocks noChangeAspect="1" noChangeArrowheads="1"/>
          </p:cNvSpPr>
          <p:nvPr/>
        </p:nvSpPr>
        <p:spPr bwMode="auto">
          <a:xfrm>
            <a:off x="116681" y="79772"/>
            <a:ext cx="2886075" cy="162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811" y="2488681"/>
            <a:ext cx="1413329" cy="795652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335" y="2838280"/>
            <a:ext cx="1396634" cy="890883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038" y="3431601"/>
            <a:ext cx="1630050" cy="881830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www.jenunderwood.com/wp-content/uploads/2015/10/2015-10-19_6-04-09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121" y="3909573"/>
            <a:ext cx="2106050" cy="1141646"/>
          </a:xfrm>
          <a:prstGeom prst="rect">
            <a:avLst/>
          </a:prstGeom>
          <a:ln w="12700"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1F1DE49A-B2E6-4A06-95E5-193DCEB7424D}"/>
              </a:ext>
            </a:extLst>
          </p:cNvPr>
          <p:cNvSpPr txBox="1">
            <a:spLocks/>
          </p:cNvSpPr>
          <p:nvPr/>
        </p:nvSpPr>
        <p:spPr>
          <a:xfrm>
            <a:off x="180000" y="1260000"/>
            <a:ext cx="5014852" cy="5953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UY" sz="4800" dirty="0"/>
              <a:t>Ejemplo Barraca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41047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143000" y="1819139"/>
            <a:ext cx="6858000" cy="3438661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3 horas– </a:t>
            </a:r>
            <a:r>
              <a:rPr lang="en-US" sz="1800" dirty="0" err="1"/>
              <a:t>Introducción</a:t>
            </a:r>
            <a:endParaRPr lang="en-US" sz="1800" dirty="0"/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6 horas– </a:t>
            </a:r>
            <a:r>
              <a:rPr lang="en-US" sz="1800" dirty="0" err="1"/>
              <a:t>Obtención</a:t>
            </a:r>
            <a:r>
              <a:rPr lang="en-US" sz="1800" dirty="0"/>
              <a:t> y </a:t>
            </a:r>
            <a:r>
              <a:rPr lang="en-US" sz="1800" dirty="0" err="1"/>
              <a:t>Transformación</a:t>
            </a:r>
            <a:r>
              <a:rPr lang="en-US" sz="1800" dirty="0"/>
              <a:t> de </a:t>
            </a:r>
            <a:r>
              <a:rPr lang="en-US" sz="1800" dirty="0" err="1"/>
              <a:t>datos</a:t>
            </a:r>
            <a:endParaRPr lang="en-US" sz="1800" dirty="0"/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2 horas– </a:t>
            </a:r>
            <a:r>
              <a:rPr lang="en-US" sz="1800" dirty="0" err="1"/>
              <a:t>Modelado</a:t>
            </a:r>
            <a:r>
              <a:rPr lang="en-US" sz="1800" dirty="0"/>
              <a:t> de </a:t>
            </a:r>
            <a:r>
              <a:rPr lang="en-US" sz="1800" dirty="0" err="1"/>
              <a:t>datos</a:t>
            </a:r>
            <a:endParaRPr lang="en-US" sz="1800" dirty="0"/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6 horas– </a:t>
            </a:r>
            <a:r>
              <a:rPr lang="en-US" sz="1800" dirty="0" err="1"/>
              <a:t>Visualizaciones</a:t>
            </a:r>
            <a:endParaRPr lang="en-US" sz="1800" dirty="0"/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2 horas– Workshop </a:t>
            </a:r>
            <a:r>
              <a:rPr lang="en-US" sz="1800" dirty="0" err="1"/>
              <a:t>resumen</a:t>
            </a:r>
            <a:endParaRPr lang="en-US" sz="1800" dirty="0"/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UY" sz="1800" dirty="0"/>
              <a:t>9 horas– </a:t>
            </a:r>
            <a:r>
              <a:rPr lang="es-UY" sz="1800" dirty="0" err="1"/>
              <a:t>Intoducción</a:t>
            </a:r>
            <a:r>
              <a:rPr lang="es-UY" sz="1800" dirty="0"/>
              <a:t> a DAX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UY" sz="1800" dirty="0"/>
              <a:t>2 horas- Clase de repaso y preparación de obligatorio final</a:t>
            </a:r>
            <a:endParaRPr lang="en-US" sz="18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C4287E4-5DCA-4A64-84B4-29872574AF50}"/>
              </a:ext>
            </a:extLst>
          </p:cNvPr>
          <p:cNvSpPr txBox="1">
            <a:spLocks/>
          </p:cNvSpPr>
          <p:nvPr/>
        </p:nvSpPr>
        <p:spPr>
          <a:xfrm>
            <a:off x="180000" y="1260000"/>
            <a:ext cx="3715469" cy="5953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UY" sz="4800" dirty="0"/>
              <a:t>Planificación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87511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40634" y="1958674"/>
            <a:ext cx="7914169" cy="16557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Power BI</a:t>
            </a:r>
            <a:r>
              <a:rPr lang="en-US" dirty="0"/>
              <a:t> </a:t>
            </a:r>
            <a:r>
              <a:rPr lang="es-ES" sz="1800" dirty="0"/>
              <a:t>es una colección de servicios de software, aplicaciones y conectores que funcionan conjuntamente para convertir orígenes de datos sin relación formal entre sí en información coherente, interactiva y atractiva visualmente.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397" y="3432343"/>
            <a:ext cx="3986642" cy="2245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C08F4C9C-E3C1-4957-97E8-9489C3C2B88F}"/>
              </a:ext>
            </a:extLst>
          </p:cNvPr>
          <p:cNvSpPr txBox="1">
            <a:spLocks/>
          </p:cNvSpPr>
          <p:nvPr/>
        </p:nvSpPr>
        <p:spPr>
          <a:xfrm>
            <a:off x="180000" y="1260000"/>
            <a:ext cx="5690043" cy="5953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UY" sz="4800" dirty="0"/>
              <a:t>Definición Formal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48969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0163E19-BAD5-4620-BD62-9EFA1E3FF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52" y="2517914"/>
            <a:ext cx="8578494" cy="3366052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1A43F06D-CC20-4E40-8D44-114A6CF5B6C1}"/>
              </a:ext>
            </a:extLst>
          </p:cNvPr>
          <p:cNvSpPr txBox="1">
            <a:spLocks/>
          </p:cNvSpPr>
          <p:nvPr/>
        </p:nvSpPr>
        <p:spPr>
          <a:xfrm>
            <a:off x="180000" y="1260000"/>
            <a:ext cx="8022425" cy="5953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UY" sz="4800" dirty="0"/>
              <a:t>Fuentes de datos admitidas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35774962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ersonalizado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3179</TotalTime>
  <Words>884</Words>
  <Application>Microsoft Office PowerPoint</Application>
  <PresentationFormat>On-screen Show (4:3)</PresentationFormat>
  <Paragraphs>199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Diseño personalizado</vt:lpstr>
      <vt:lpstr>1_Diseño personalizado</vt:lpstr>
      <vt:lpstr>Power BI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 BI</vt:lpstr>
      <vt:lpstr>Obtención de datos </vt:lpstr>
      <vt:lpstr>Obtención de datos </vt:lpstr>
      <vt:lpstr>PowerPoint Presentation</vt:lpstr>
      <vt:lpstr>Transformar datos Básicos</vt:lpstr>
      <vt:lpstr>Transformar datos</vt:lpstr>
      <vt:lpstr>Transformar datos</vt:lpstr>
      <vt:lpstr>Transformar datos</vt:lpstr>
      <vt:lpstr>Transformar datos</vt:lpstr>
      <vt:lpstr>Transformar datos Avanzados</vt:lpstr>
      <vt:lpstr>Transformar datos Avanzados</vt:lpstr>
      <vt:lpstr>Transformar datos Avanzados</vt:lpstr>
      <vt:lpstr>Transformar datos Avanzados</vt:lpstr>
    </vt:vector>
  </TitlesOfParts>
  <Company>Learnit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BI</dc:title>
  <dc:creator>03-08 Student</dc:creator>
  <cp:lastModifiedBy>Antonella Perotti</cp:lastModifiedBy>
  <cp:revision>60</cp:revision>
  <dcterms:created xsi:type="dcterms:W3CDTF">2016-07-09T00:43:43Z</dcterms:created>
  <dcterms:modified xsi:type="dcterms:W3CDTF">2020-03-13T04:15:40Z</dcterms:modified>
</cp:coreProperties>
</file>